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278" r:id="rId2"/>
    <p:sldId id="287" r:id="rId3"/>
    <p:sldId id="257" r:id="rId4"/>
    <p:sldId id="281" r:id="rId5"/>
    <p:sldId id="279" r:id="rId6"/>
    <p:sldId id="280" r:id="rId7"/>
    <p:sldId id="258" r:id="rId8"/>
    <p:sldId id="259" r:id="rId9"/>
    <p:sldId id="285" r:id="rId10"/>
    <p:sldId id="260" r:id="rId11"/>
    <p:sldId id="261" r:id="rId12"/>
    <p:sldId id="262" r:id="rId13"/>
    <p:sldId id="263" r:id="rId14"/>
    <p:sldId id="264" r:id="rId15"/>
    <p:sldId id="265" r:id="rId16"/>
    <p:sldId id="266" r:id="rId17"/>
    <p:sldId id="267" r:id="rId18"/>
    <p:sldId id="288" r:id="rId19"/>
    <p:sldId id="268" r:id="rId20"/>
    <p:sldId id="289" r:id="rId21"/>
    <p:sldId id="269" r:id="rId22"/>
    <p:sldId id="270" r:id="rId23"/>
    <p:sldId id="271" r:id="rId24"/>
    <p:sldId id="272" r:id="rId25"/>
    <p:sldId id="273" r:id="rId26"/>
    <p:sldId id="274"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autoAdjust="0"/>
  </p:normalViewPr>
  <p:slideViewPr>
    <p:cSldViewPr snapToGrid="0">
      <p:cViewPr varScale="1">
        <p:scale>
          <a:sx n="113" d="100"/>
          <a:sy n="113" d="100"/>
        </p:scale>
        <p:origin x="1464"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12777A-B4BE-4B0B-AE57-B8E6AC2CC620}" type="doc">
      <dgm:prSet loTypeId="urn:microsoft.com/office/officeart/2005/8/layout/process4" loCatId="list" qsTypeId="urn:microsoft.com/office/officeart/2005/8/quickstyle/simple1" qsCatId="simple" csTypeId="urn:microsoft.com/office/officeart/2005/8/colors/accent4_1" csCatId="accent4" phldr="1"/>
      <dgm:spPr/>
      <dgm:t>
        <a:bodyPr/>
        <a:lstStyle/>
        <a:p>
          <a:endParaRPr lang="en-US"/>
        </a:p>
      </dgm:t>
    </dgm:pt>
    <dgm:pt modelId="{E6F93DED-F565-4DA8-8888-CBF1D7665F32}">
      <dgm:prSet phldrT="[Text]"/>
      <dgm:spPr>
        <a:ln>
          <a:solidFill>
            <a:srgbClr val="FF0000"/>
          </a:solidFill>
        </a:ln>
      </dgm:spPr>
      <dgm:t>
        <a:bodyPr/>
        <a:lstStyle/>
        <a:p>
          <a:r>
            <a:rPr lang="en-US" b="1" i="0" dirty="0">
              <a:solidFill>
                <a:schemeClr val="tx1"/>
              </a:solidFill>
              <a:effectLst/>
              <a:latin typeface="Times New Roman" panose="02020603050405020304" pitchFamily="18" charset="0"/>
              <a:cs typeface="Times New Roman" panose="02020603050405020304" pitchFamily="18" charset="0"/>
            </a:rPr>
            <a:t>1. Substation Devices</a:t>
          </a:r>
          <a:endParaRPr lang="en-US" b="1" dirty="0">
            <a:solidFill>
              <a:schemeClr val="tx1"/>
            </a:solidFill>
          </a:endParaRPr>
        </a:p>
      </dgm:t>
    </dgm:pt>
    <dgm:pt modelId="{C47AEB5B-C4E0-4ADF-A1B9-D54616E17A17}" type="parTrans" cxnId="{EC352051-0686-4B9C-8EA5-3692F1F1B62E}">
      <dgm:prSet/>
      <dgm:spPr/>
      <dgm:t>
        <a:bodyPr/>
        <a:lstStyle/>
        <a:p>
          <a:endParaRPr lang="en-US"/>
        </a:p>
      </dgm:t>
    </dgm:pt>
    <dgm:pt modelId="{14EEE24B-9DA7-4F9A-9849-5E0A63207164}" type="sibTrans" cxnId="{EC352051-0686-4B9C-8EA5-3692F1F1B62E}">
      <dgm:prSet/>
      <dgm:spPr/>
      <dgm:t>
        <a:bodyPr/>
        <a:lstStyle/>
        <a:p>
          <a:endParaRPr lang="en-US"/>
        </a:p>
      </dgm:t>
    </dgm:pt>
    <dgm:pt modelId="{A1A6B88C-06B1-4E06-83D5-DB84EEA66BC0}">
      <dgm:prSet phldrT="[Text]"/>
      <dgm:spPr>
        <a:ln>
          <a:solidFill>
            <a:srgbClr val="FF0000"/>
          </a:solidFill>
        </a:ln>
      </dgm:spPr>
      <dgm:t>
        <a:bodyPr/>
        <a:lstStyle/>
        <a:p>
          <a:pPr>
            <a:buNone/>
          </a:pPr>
          <a:r>
            <a:rPr lang="en-US" b="0" i="0" dirty="0">
              <a:solidFill>
                <a:schemeClr val="tx1"/>
              </a:solidFill>
              <a:effectLst/>
              <a:latin typeface="Times New Roman" panose="02020603050405020304" pitchFamily="18" charset="0"/>
              <a:cs typeface="Times New Roman" panose="02020603050405020304" pitchFamily="18" charset="0"/>
            </a:rPr>
            <a:t>Transformers</a:t>
          </a:r>
          <a:endParaRPr lang="en-US" dirty="0">
            <a:solidFill>
              <a:schemeClr val="tx1"/>
            </a:solidFill>
          </a:endParaRPr>
        </a:p>
      </dgm:t>
    </dgm:pt>
    <dgm:pt modelId="{21B3C0C6-8261-4361-B6D2-148FBFC755CB}" type="parTrans" cxnId="{88432F0F-6E1C-45D7-8067-A4263DEF0FCC}">
      <dgm:prSet/>
      <dgm:spPr/>
      <dgm:t>
        <a:bodyPr/>
        <a:lstStyle/>
        <a:p>
          <a:endParaRPr lang="en-US"/>
        </a:p>
      </dgm:t>
    </dgm:pt>
    <dgm:pt modelId="{3356F61B-9A80-45A1-9FE5-83F6D61A3D8C}" type="sibTrans" cxnId="{88432F0F-6E1C-45D7-8067-A4263DEF0FCC}">
      <dgm:prSet/>
      <dgm:spPr/>
      <dgm:t>
        <a:bodyPr/>
        <a:lstStyle/>
        <a:p>
          <a:endParaRPr lang="en-US"/>
        </a:p>
      </dgm:t>
    </dgm:pt>
    <dgm:pt modelId="{4041979D-6F92-40F6-848D-7549E06EF650}">
      <dgm:prSet phldrT="[Text]"/>
      <dgm:spPr>
        <a:ln>
          <a:solidFill>
            <a:srgbClr val="FF0000"/>
          </a:solidFill>
        </a:ln>
      </dgm:spPr>
      <dgm:t>
        <a:bodyPr/>
        <a:lstStyle/>
        <a:p>
          <a:r>
            <a:rPr lang="en-US" b="1" dirty="0">
              <a:solidFill>
                <a:schemeClr val="tx1"/>
              </a:solidFill>
              <a:latin typeface="Times New Roman" panose="02020603050405020304" pitchFamily="18" charset="0"/>
              <a:cs typeface="Times New Roman" panose="02020603050405020304" pitchFamily="18" charset="0"/>
            </a:rPr>
            <a:t>2. Primary System Components</a:t>
          </a:r>
          <a:endParaRPr lang="en-US" b="1" dirty="0">
            <a:solidFill>
              <a:schemeClr val="tx1"/>
            </a:solidFill>
          </a:endParaRPr>
        </a:p>
      </dgm:t>
    </dgm:pt>
    <dgm:pt modelId="{4871F5B3-5A32-4F5B-9F2D-2CBADB2ABA22}" type="parTrans" cxnId="{F157BFDA-75F8-499B-971B-45B68CC40544}">
      <dgm:prSet/>
      <dgm:spPr/>
      <dgm:t>
        <a:bodyPr/>
        <a:lstStyle/>
        <a:p>
          <a:endParaRPr lang="en-US"/>
        </a:p>
      </dgm:t>
    </dgm:pt>
    <dgm:pt modelId="{6F5DCF0D-F334-4C8A-93E5-CC7A96AE0913}" type="sibTrans" cxnId="{F157BFDA-75F8-499B-971B-45B68CC40544}">
      <dgm:prSet/>
      <dgm:spPr/>
      <dgm:t>
        <a:bodyPr/>
        <a:lstStyle/>
        <a:p>
          <a:endParaRPr lang="en-US"/>
        </a:p>
      </dgm:t>
    </dgm:pt>
    <dgm:pt modelId="{0208F439-D15E-41AC-9907-EBDC18276ADD}">
      <dgm:prSet phldrT="[Text]"/>
      <dgm:spPr>
        <a:ln>
          <a:solidFill>
            <a:srgbClr val="FF0000"/>
          </a:solidFill>
        </a:ln>
      </dgm:spPr>
      <dgm:t>
        <a:bodyPr/>
        <a:lstStyle/>
        <a:p>
          <a:pPr>
            <a:buNone/>
          </a:pPr>
          <a:r>
            <a:rPr lang="en-US" dirty="0">
              <a:solidFill>
                <a:schemeClr val="tx1"/>
              </a:solidFill>
              <a:latin typeface="Times New Roman" panose="02020603050405020304" pitchFamily="18" charset="0"/>
              <a:cs typeface="Times New Roman" panose="02020603050405020304" pitchFamily="18" charset="0"/>
            </a:rPr>
            <a:t>Feeders and Laterals</a:t>
          </a:r>
          <a:endParaRPr lang="en-US" dirty="0">
            <a:solidFill>
              <a:schemeClr val="tx1"/>
            </a:solidFill>
          </a:endParaRPr>
        </a:p>
      </dgm:t>
    </dgm:pt>
    <dgm:pt modelId="{101576B4-BB5C-4CCA-BDE7-0CC4AF143455}" type="parTrans" cxnId="{47C5F219-56B7-4891-A0F2-AE108F71C044}">
      <dgm:prSet/>
      <dgm:spPr/>
      <dgm:t>
        <a:bodyPr/>
        <a:lstStyle/>
        <a:p>
          <a:endParaRPr lang="en-US"/>
        </a:p>
      </dgm:t>
    </dgm:pt>
    <dgm:pt modelId="{6E5C434F-7B7B-4471-B17D-71E6B2622DA2}" type="sibTrans" cxnId="{47C5F219-56B7-4891-A0F2-AE108F71C044}">
      <dgm:prSet/>
      <dgm:spPr/>
      <dgm:t>
        <a:bodyPr/>
        <a:lstStyle/>
        <a:p>
          <a:endParaRPr lang="en-US"/>
        </a:p>
      </dgm:t>
    </dgm:pt>
    <dgm:pt modelId="{C9015D76-675F-40B7-9448-1692F82E9207}">
      <dgm:prSet phldrT="[Text]"/>
      <dgm:spPr>
        <a:ln>
          <a:solidFill>
            <a:srgbClr val="FF0000"/>
          </a:solidFill>
        </a:ln>
      </dgm:spPr>
      <dgm:t>
        <a:bodyPr/>
        <a:lstStyle/>
        <a:p>
          <a:r>
            <a:rPr lang="en-US" b="1" dirty="0">
              <a:solidFill>
                <a:schemeClr val="tx1"/>
              </a:solidFill>
              <a:latin typeface="Times New Roman" panose="02020603050405020304" pitchFamily="18" charset="0"/>
              <a:cs typeface="Times New Roman" panose="02020603050405020304" pitchFamily="18" charset="0"/>
            </a:rPr>
            <a:t>3. Secondary System Components</a:t>
          </a:r>
          <a:endParaRPr lang="en-US" b="1" dirty="0">
            <a:solidFill>
              <a:schemeClr val="tx1"/>
            </a:solidFill>
          </a:endParaRPr>
        </a:p>
      </dgm:t>
    </dgm:pt>
    <dgm:pt modelId="{03B47973-0E54-42A8-85A7-C85F61148A69}" type="parTrans" cxnId="{8E41928E-32F5-4C1B-8703-4011A8581BA2}">
      <dgm:prSet/>
      <dgm:spPr/>
      <dgm:t>
        <a:bodyPr/>
        <a:lstStyle/>
        <a:p>
          <a:endParaRPr lang="en-US"/>
        </a:p>
      </dgm:t>
    </dgm:pt>
    <dgm:pt modelId="{7E41083A-FEF4-4793-8C0C-22A49C4AF49C}" type="sibTrans" cxnId="{8E41928E-32F5-4C1B-8703-4011A8581BA2}">
      <dgm:prSet/>
      <dgm:spPr/>
      <dgm:t>
        <a:bodyPr/>
        <a:lstStyle/>
        <a:p>
          <a:endParaRPr lang="en-US"/>
        </a:p>
      </dgm:t>
    </dgm:pt>
    <dgm:pt modelId="{7F193DE3-3239-4117-A9DC-566E754FA5AA}">
      <dgm:prSet/>
      <dgm:spPr>
        <a:ln>
          <a:solidFill>
            <a:srgbClr val="FF0000"/>
          </a:solidFill>
        </a:ln>
      </dgm:spPr>
      <dgm:t>
        <a:bodyPr/>
        <a:lstStyle/>
        <a:p>
          <a:r>
            <a:rPr lang="en-US" dirty="0">
              <a:solidFill>
                <a:schemeClr val="tx1"/>
              </a:solidFill>
              <a:latin typeface="Times New Roman" panose="02020603050405020304" pitchFamily="18" charset="0"/>
              <a:cs typeface="Times New Roman" panose="02020603050405020304" pitchFamily="18" charset="0"/>
            </a:rPr>
            <a:t> Switches</a:t>
          </a:r>
        </a:p>
      </dgm:t>
    </dgm:pt>
    <dgm:pt modelId="{5A8B5DE0-B1EC-4F92-854F-72E92B3F11A8}" type="parTrans" cxnId="{CBE754E3-93F7-4D50-AD71-0C66F491C9E3}">
      <dgm:prSet/>
      <dgm:spPr/>
      <dgm:t>
        <a:bodyPr/>
        <a:lstStyle/>
        <a:p>
          <a:endParaRPr lang="en-US"/>
        </a:p>
      </dgm:t>
    </dgm:pt>
    <dgm:pt modelId="{3BAA95ED-2A8A-4E73-AB1E-ED008DA13071}" type="sibTrans" cxnId="{CBE754E3-93F7-4D50-AD71-0C66F491C9E3}">
      <dgm:prSet/>
      <dgm:spPr/>
      <dgm:t>
        <a:bodyPr/>
        <a:lstStyle/>
        <a:p>
          <a:endParaRPr lang="en-US"/>
        </a:p>
      </dgm:t>
    </dgm:pt>
    <dgm:pt modelId="{30212E92-3B95-4B48-91E1-5318A580D26E}">
      <dgm:prSet/>
      <dgm:spPr>
        <a:ln>
          <a:solidFill>
            <a:srgbClr val="FF0000"/>
          </a:solidFill>
        </a:ln>
      </dgm:spPr>
      <dgm:t>
        <a:bodyPr/>
        <a:lstStyle/>
        <a:p>
          <a:r>
            <a:rPr lang="en-US" dirty="0">
              <a:solidFill>
                <a:schemeClr val="tx1"/>
              </a:solidFill>
              <a:latin typeface="Times New Roman" panose="02020603050405020304" pitchFamily="18" charset="0"/>
              <a:cs typeface="Times New Roman" panose="02020603050405020304" pitchFamily="18" charset="0"/>
            </a:rPr>
            <a:t>Compensating Devices</a:t>
          </a:r>
        </a:p>
      </dgm:t>
    </dgm:pt>
    <dgm:pt modelId="{5455A404-B65E-4EA3-83FC-47D445033633}" type="parTrans" cxnId="{01C4140A-6069-4B98-B2AB-A865B0AF78C2}">
      <dgm:prSet/>
      <dgm:spPr/>
      <dgm:t>
        <a:bodyPr/>
        <a:lstStyle/>
        <a:p>
          <a:endParaRPr lang="en-US"/>
        </a:p>
      </dgm:t>
    </dgm:pt>
    <dgm:pt modelId="{CCBEF7E7-FD68-4F58-94BC-D639D9E0C65E}" type="sibTrans" cxnId="{01C4140A-6069-4B98-B2AB-A865B0AF78C2}">
      <dgm:prSet/>
      <dgm:spPr/>
      <dgm:t>
        <a:bodyPr/>
        <a:lstStyle/>
        <a:p>
          <a:endParaRPr lang="en-US"/>
        </a:p>
      </dgm:t>
    </dgm:pt>
    <dgm:pt modelId="{127B6A22-A353-4E55-B2D5-BAD13851050B}">
      <dgm:prSet/>
      <dgm:spPr>
        <a:ln>
          <a:solidFill>
            <a:srgbClr val="FF0000"/>
          </a:solidFill>
        </a:ln>
      </dgm:spPr>
      <dgm:t>
        <a:bodyPr/>
        <a:lstStyle/>
        <a:p>
          <a:r>
            <a:rPr lang="en-US" dirty="0">
              <a:solidFill>
                <a:schemeClr val="tx1"/>
              </a:solidFill>
              <a:latin typeface="Times New Roman" panose="02020603050405020304" pitchFamily="18" charset="0"/>
              <a:cs typeface="Times New Roman" panose="02020603050405020304" pitchFamily="18" charset="0"/>
            </a:rPr>
            <a:t>Protection Equipment</a:t>
          </a:r>
        </a:p>
      </dgm:t>
    </dgm:pt>
    <dgm:pt modelId="{6D013E09-E1F5-4508-BFE7-9DD6E709768A}" type="parTrans" cxnId="{A3FC8D31-8F75-410D-801B-F0CE00835006}">
      <dgm:prSet/>
      <dgm:spPr/>
      <dgm:t>
        <a:bodyPr/>
        <a:lstStyle/>
        <a:p>
          <a:endParaRPr lang="en-US"/>
        </a:p>
      </dgm:t>
    </dgm:pt>
    <dgm:pt modelId="{E2F41681-40C1-468D-A5D2-6DFAD3C3BB2C}" type="sibTrans" cxnId="{A3FC8D31-8F75-410D-801B-F0CE00835006}">
      <dgm:prSet/>
      <dgm:spPr/>
      <dgm:t>
        <a:bodyPr/>
        <a:lstStyle/>
        <a:p>
          <a:endParaRPr lang="en-US"/>
        </a:p>
      </dgm:t>
    </dgm:pt>
    <dgm:pt modelId="{283C7BAA-FFD0-40B0-A8E3-BBA92E4C0EE5}">
      <dgm:prSet/>
      <dgm:spPr>
        <a:ln>
          <a:solidFill>
            <a:srgbClr val="FF0000"/>
          </a:solidFill>
        </a:ln>
      </dgm:spPr>
      <dgm:t>
        <a:bodyPr/>
        <a:lstStyle/>
        <a:p>
          <a:r>
            <a:rPr lang="en-US" dirty="0">
              <a:solidFill>
                <a:schemeClr val="tx1"/>
              </a:solidFill>
              <a:latin typeface="Times New Roman" panose="02020603050405020304" pitchFamily="18" charset="0"/>
              <a:cs typeface="Times New Roman" panose="02020603050405020304" pitchFamily="18" charset="0"/>
            </a:rPr>
            <a:t>Distribution Transformers</a:t>
          </a:r>
        </a:p>
      </dgm:t>
    </dgm:pt>
    <dgm:pt modelId="{253EBC51-B7BC-47C2-8FCF-866EF29BCF24}" type="parTrans" cxnId="{2B37FC7F-E724-4C89-A935-07D96B1FD8C2}">
      <dgm:prSet/>
      <dgm:spPr/>
      <dgm:t>
        <a:bodyPr/>
        <a:lstStyle/>
        <a:p>
          <a:endParaRPr lang="en-US"/>
        </a:p>
      </dgm:t>
    </dgm:pt>
    <dgm:pt modelId="{7B2AEA87-C2A2-4006-AE03-71163409E596}" type="sibTrans" cxnId="{2B37FC7F-E724-4C89-A935-07D96B1FD8C2}">
      <dgm:prSet/>
      <dgm:spPr/>
      <dgm:t>
        <a:bodyPr/>
        <a:lstStyle/>
        <a:p>
          <a:endParaRPr lang="en-US"/>
        </a:p>
      </dgm:t>
    </dgm:pt>
    <dgm:pt modelId="{3F14DFFE-485F-4278-87CE-0575DE17ABA2}">
      <dgm:prSet/>
      <dgm:spPr>
        <a:ln>
          <a:solidFill>
            <a:srgbClr val="FF0000"/>
          </a:solidFill>
        </a:ln>
      </dgm:spPr>
      <dgm:t>
        <a:bodyPr/>
        <a:lstStyle/>
        <a:p>
          <a:r>
            <a:rPr lang="en-US" b="0" i="0" dirty="0">
              <a:solidFill>
                <a:schemeClr val="tx1"/>
              </a:solidFill>
              <a:effectLst/>
              <a:latin typeface="Times New Roman" panose="02020603050405020304" pitchFamily="18" charset="0"/>
              <a:cs typeface="Times New Roman" panose="02020603050405020304" pitchFamily="18" charset="0"/>
            </a:rPr>
            <a:t> Switchgear</a:t>
          </a:r>
        </a:p>
      </dgm:t>
    </dgm:pt>
    <dgm:pt modelId="{D0C0D70C-13CF-44AE-9290-230485980156}" type="parTrans" cxnId="{DFB730EA-76CE-4F1A-8B6B-866F01B048D1}">
      <dgm:prSet/>
      <dgm:spPr/>
      <dgm:t>
        <a:bodyPr/>
        <a:lstStyle/>
        <a:p>
          <a:endParaRPr lang="en-US"/>
        </a:p>
      </dgm:t>
    </dgm:pt>
    <dgm:pt modelId="{AF23744F-79F7-4315-A488-3A8BC9A47E6B}" type="sibTrans" cxnId="{DFB730EA-76CE-4F1A-8B6B-866F01B048D1}">
      <dgm:prSet/>
      <dgm:spPr/>
      <dgm:t>
        <a:bodyPr/>
        <a:lstStyle/>
        <a:p>
          <a:endParaRPr lang="en-US"/>
        </a:p>
      </dgm:t>
    </dgm:pt>
    <dgm:pt modelId="{698FBE5A-1619-4D1A-8D84-E3A744D21DE2}">
      <dgm:prSet/>
      <dgm:spPr>
        <a:ln>
          <a:solidFill>
            <a:srgbClr val="FF0000"/>
          </a:solidFill>
        </a:ln>
      </dgm:spPr>
      <dgm:t>
        <a:bodyPr/>
        <a:lstStyle/>
        <a:p>
          <a:r>
            <a:rPr lang="en-US" b="0" i="0" dirty="0">
              <a:solidFill>
                <a:schemeClr val="tx1"/>
              </a:solidFill>
              <a:effectLst/>
              <a:latin typeface="Times New Roman" panose="02020603050405020304" pitchFamily="18" charset="0"/>
              <a:cs typeface="Times New Roman" panose="02020603050405020304" pitchFamily="18" charset="0"/>
            </a:rPr>
            <a:t>Compensating devices</a:t>
          </a:r>
        </a:p>
      </dgm:t>
    </dgm:pt>
    <dgm:pt modelId="{7DCFD835-C999-4895-B4E2-7E6686F4828E}" type="parTrans" cxnId="{AE03114F-C2D2-4004-9EE8-A385C86D72C0}">
      <dgm:prSet/>
      <dgm:spPr/>
      <dgm:t>
        <a:bodyPr/>
        <a:lstStyle/>
        <a:p>
          <a:endParaRPr lang="en-US"/>
        </a:p>
      </dgm:t>
    </dgm:pt>
    <dgm:pt modelId="{8BCB4FC4-5CA0-4E58-BD22-69AFC9168445}" type="sibTrans" cxnId="{AE03114F-C2D2-4004-9EE8-A385C86D72C0}">
      <dgm:prSet/>
      <dgm:spPr/>
      <dgm:t>
        <a:bodyPr/>
        <a:lstStyle/>
        <a:p>
          <a:endParaRPr lang="en-US"/>
        </a:p>
      </dgm:t>
    </dgm:pt>
    <dgm:pt modelId="{98E366EB-AE42-4266-9295-D39CAC0B987A}">
      <dgm:prSet/>
      <dgm:spPr>
        <a:ln>
          <a:solidFill>
            <a:srgbClr val="FF0000"/>
          </a:solidFill>
        </a:ln>
      </dgm:spPr>
      <dgm:t>
        <a:bodyPr/>
        <a:lstStyle/>
        <a:p>
          <a:r>
            <a:rPr lang="en-US" b="0" i="0" dirty="0">
              <a:solidFill>
                <a:schemeClr val="tx1"/>
              </a:solidFill>
              <a:effectLst/>
              <a:latin typeface="Times New Roman" panose="02020603050405020304" pitchFamily="18" charset="0"/>
              <a:cs typeface="Times New Roman" panose="02020603050405020304" pitchFamily="18" charset="0"/>
            </a:rPr>
            <a:t>Protection equipment</a:t>
          </a:r>
        </a:p>
      </dgm:t>
    </dgm:pt>
    <dgm:pt modelId="{1CD1C411-014F-4198-B4E4-D71B9224292C}" type="parTrans" cxnId="{D2D4EE55-945A-4EEE-9F66-D9184D7B49B5}">
      <dgm:prSet/>
      <dgm:spPr/>
      <dgm:t>
        <a:bodyPr/>
        <a:lstStyle/>
        <a:p>
          <a:endParaRPr lang="en-US"/>
        </a:p>
      </dgm:t>
    </dgm:pt>
    <dgm:pt modelId="{752A9957-381E-41E2-B496-05B51D4A53C8}" type="sibTrans" cxnId="{D2D4EE55-945A-4EEE-9F66-D9184D7B49B5}">
      <dgm:prSet/>
      <dgm:spPr/>
      <dgm:t>
        <a:bodyPr/>
        <a:lstStyle/>
        <a:p>
          <a:endParaRPr lang="en-US"/>
        </a:p>
      </dgm:t>
    </dgm:pt>
    <dgm:pt modelId="{5DD8C942-3259-4483-9263-C9D657F2E032}">
      <dgm:prSet/>
      <dgm:spPr>
        <a:ln>
          <a:solidFill>
            <a:srgbClr val="FF0000"/>
          </a:solidFill>
        </a:ln>
      </dgm:spPr>
      <dgm:t>
        <a:bodyPr/>
        <a:lstStyle/>
        <a:p>
          <a:r>
            <a:rPr lang="en-US" b="0" i="0" dirty="0">
              <a:solidFill>
                <a:schemeClr val="tx1"/>
              </a:solidFill>
              <a:effectLst/>
              <a:latin typeface="Times New Roman" panose="02020603050405020304" pitchFamily="18" charset="0"/>
              <a:cs typeface="Times New Roman" panose="02020603050405020304" pitchFamily="18" charset="0"/>
            </a:rPr>
            <a:t>Control and monitoring </a:t>
          </a:r>
          <a:endParaRPr lang="en-US" dirty="0">
            <a:solidFill>
              <a:schemeClr val="tx1"/>
            </a:solidFill>
          </a:endParaRPr>
        </a:p>
      </dgm:t>
    </dgm:pt>
    <dgm:pt modelId="{0021EA89-7353-4882-9A98-79615A4DE17F}" type="parTrans" cxnId="{0817FAA5-D36D-4801-8D07-674140F3C53B}">
      <dgm:prSet/>
      <dgm:spPr/>
      <dgm:t>
        <a:bodyPr/>
        <a:lstStyle/>
        <a:p>
          <a:endParaRPr lang="en-US"/>
        </a:p>
      </dgm:t>
    </dgm:pt>
    <dgm:pt modelId="{26625104-E488-4270-8F11-C674C257271F}" type="sibTrans" cxnId="{0817FAA5-D36D-4801-8D07-674140F3C53B}">
      <dgm:prSet/>
      <dgm:spPr/>
      <dgm:t>
        <a:bodyPr/>
        <a:lstStyle/>
        <a:p>
          <a:endParaRPr lang="en-US"/>
        </a:p>
      </dgm:t>
    </dgm:pt>
    <dgm:pt modelId="{E76E08B5-8AD2-466A-B56B-C61B403FA086}" type="pres">
      <dgm:prSet presAssocID="{7412777A-B4BE-4B0B-AE57-B8E6AC2CC620}" presName="Name0" presStyleCnt="0">
        <dgm:presLayoutVars>
          <dgm:dir/>
          <dgm:animLvl val="lvl"/>
          <dgm:resizeHandles val="exact"/>
        </dgm:presLayoutVars>
      </dgm:prSet>
      <dgm:spPr/>
    </dgm:pt>
    <dgm:pt modelId="{25637C5A-D0FF-441D-A342-A552F991EE5F}" type="pres">
      <dgm:prSet presAssocID="{C9015D76-675F-40B7-9448-1692F82E9207}" presName="boxAndChildren" presStyleCnt="0"/>
      <dgm:spPr/>
    </dgm:pt>
    <dgm:pt modelId="{76A40E96-FC12-4462-96BB-03CA131264F5}" type="pres">
      <dgm:prSet presAssocID="{C9015D76-675F-40B7-9448-1692F82E9207}" presName="parentTextBox" presStyleLbl="node1" presStyleIdx="0" presStyleCnt="3"/>
      <dgm:spPr/>
    </dgm:pt>
    <dgm:pt modelId="{8EB2EE13-41B5-420F-A155-E1D8B5527057}" type="pres">
      <dgm:prSet presAssocID="{6F5DCF0D-F334-4C8A-93E5-CC7A96AE0913}" presName="sp" presStyleCnt="0"/>
      <dgm:spPr/>
    </dgm:pt>
    <dgm:pt modelId="{69379DD0-C001-4003-97E4-63878C86DA08}" type="pres">
      <dgm:prSet presAssocID="{4041979D-6F92-40F6-848D-7549E06EF650}" presName="arrowAndChildren" presStyleCnt="0"/>
      <dgm:spPr/>
    </dgm:pt>
    <dgm:pt modelId="{CDEB7091-D4EA-4280-A4CC-8A8FA77092C6}" type="pres">
      <dgm:prSet presAssocID="{4041979D-6F92-40F6-848D-7549E06EF650}" presName="parentTextArrow" presStyleLbl="node1" presStyleIdx="0" presStyleCnt="3"/>
      <dgm:spPr/>
    </dgm:pt>
    <dgm:pt modelId="{6C9CE84F-761B-45C1-A55B-D0158254DA33}" type="pres">
      <dgm:prSet presAssocID="{4041979D-6F92-40F6-848D-7549E06EF650}" presName="arrow" presStyleLbl="node1" presStyleIdx="1" presStyleCnt="3"/>
      <dgm:spPr/>
    </dgm:pt>
    <dgm:pt modelId="{C7B0BB87-04DA-4256-AC01-D054C14FB977}" type="pres">
      <dgm:prSet presAssocID="{4041979D-6F92-40F6-848D-7549E06EF650}" presName="descendantArrow" presStyleCnt="0"/>
      <dgm:spPr/>
    </dgm:pt>
    <dgm:pt modelId="{6217F432-F03E-4838-A424-A1FFB3CD94B4}" type="pres">
      <dgm:prSet presAssocID="{0208F439-D15E-41AC-9907-EBDC18276ADD}" presName="childTextArrow" presStyleLbl="fgAccFollowNode1" presStyleIdx="0" presStyleCnt="10">
        <dgm:presLayoutVars>
          <dgm:bulletEnabled val="1"/>
        </dgm:presLayoutVars>
      </dgm:prSet>
      <dgm:spPr/>
    </dgm:pt>
    <dgm:pt modelId="{B5FF4DB4-DC7A-480B-9C15-6EA6D1B77A5B}" type="pres">
      <dgm:prSet presAssocID="{7F193DE3-3239-4117-A9DC-566E754FA5AA}" presName="childTextArrow" presStyleLbl="fgAccFollowNode1" presStyleIdx="1" presStyleCnt="10">
        <dgm:presLayoutVars>
          <dgm:bulletEnabled val="1"/>
        </dgm:presLayoutVars>
      </dgm:prSet>
      <dgm:spPr/>
    </dgm:pt>
    <dgm:pt modelId="{E3BD0758-356B-4AB9-8074-C290628154D5}" type="pres">
      <dgm:prSet presAssocID="{30212E92-3B95-4B48-91E1-5318A580D26E}" presName="childTextArrow" presStyleLbl="fgAccFollowNode1" presStyleIdx="2" presStyleCnt="10">
        <dgm:presLayoutVars>
          <dgm:bulletEnabled val="1"/>
        </dgm:presLayoutVars>
      </dgm:prSet>
      <dgm:spPr/>
    </dgm:pt>
    <dgm:pt modelId="{74DF0AC7-BFE2-4EDA-A415-85AC377DC1FC}" type="pres">
      <dgm:prSet presAssocID="{127B6A22-A353-4E55-B2D5-BAD13851050B}" presName="childTextArrow" presStyleLbl="fgAccFollowNode1" presStyleIdx="3" presStyleCnt="10">
        <dgm:presLayoutVars>
          <dgm:bulletEnabled val="1"/>
        </dgm:presLayoutVars>
      </dgm:prSet>
      <dgm:spPr/>
    </dgm:pt>
    <dgm:pt modelId="{FFBB8495-8A91-4ECE-80F4-14DB535A2571}" type="pres">
      <dgm:prSet presAssocID="{283C7BAA-FFD0-40B0-A8E3-BBA92E4C0EE5}" presName="childTextArrow" presStyleLbl="fgAccFollowNode1" presStyleIdx="4" presStyleCnt="10">
        <dgm:presLayoutVars>
          <dgm:bulletEnabled val="1"/>
        </dgm:presLayoutVars>
      </dgm:prSet>
      <dgm:spPr/>
    </dgm:pt>
    <dgm:pt modelId="{768FE493-4180-47C8-ABEF-A0CF3C440054}" type="pres">
      <dgm:prSet presAssocID="{14EEE24B-9DA7-4F9A-9849-5E0A63207164}" presName="sp" presStyleCnt="0"/>
      <dgm:spPr/>
    </dgm:pt>
    <dgm:pt modelId="{C02301B4-2517-4A16-BF8B-5C3C6293495D}" type="pres">
      <dgm:prSet presAssocID="{E6F93DED-F565-4DA8-8888-CBF1D7665F32}" presName="arrowAndChildren" presStyleCnt="0"/>
      <dgm:spPr/>
    </dgm:pt>
    <dgm:pt modelId="{8F5F6B8B-E79E-4854-A565-05D99BE66A1D}" type="pres">
      <dgm:prSet presAssocID="{E6F93DED-F565-4DA8-8888-CBF1D7665F32}" presName="parentTextArrow" presStyleLbl="node1" presStyleIdx="1" presStyleCnt="3"/>
      <dgm:spPr/>
    </dgm:pt>
    <dgm:pt modelId="{C81A1730-4D6E-4A3B-AFA6-F0730BBF708C}" type="pres">
      <dgm:prSet presAssocID="{E6F93DED-F565-4DA8-8888-CBF1D7665F32}" presName="arrow" presStyleLbl="node1" presStyleIdx="2" presStyleCnt="3" custLinFactNeighborY="1061"/>
      <dgm:spPr/>
    </dgm:pt>
    <dgm:pt modelId="{AC1CFDFA-748D-4C7A-8232-45E5FC4742E0}" type="pres">
      <dgm:prSet presAssocID="{E6F93DED-F565-4DA8-8888-CBF1D7665F32}" presName="descendantArrow" presStyleCnt="0"/>
      <dgm:spPr/>
    </dgm:pt>
    <dgm:pt modelId="{2162248E-B0AC-4CA2-9CCF-DB75CD77C10A}" type="pres">
      <dgm:prSet presAssocID="{A1A6B88C-06B1-4E06-83D5-DB84EEA66BC0}" presName="childTextArrow" presStyleLbl="fgAccFollowNode1" presStyleIdx="5" presStyleCnt="10">
        <dgm:presLayoutVars>
          <dgm:bulletEnabled val="1"/>
        </dgm:presLayoutVars>
      </dgm:prSet>
      <dgm:spPr/>
    </dgm:pt>
    <dgm:pt modelId="{798BDCE4-EFF6-4350-A014-7C91BEFEC03B}" type="pres">
      <dgm:prSet presAssocID="{3F14DFFE-485F-4278-87CE-0575DE17ABA2}" presName="childTextArrow" presStyleLbl="fgAccFollowNode1" presStyleIdx="6" presStyleCnt="10">
        <dgm:presLayoutVars>
          <dgm:bulletEnabled val="1"/>
        </dgm:presLayoutVars>
      </dgm:prSet>
      <dgm:spPr/>
    </dgm:pt>
    <dgm:pt modelId="{6ED08221-E9A9-4A12-A8C3-65793BA90553}" type="pres">
      <dgm:prSet presAssocID="{698FBE5A-1619-4D1A-8D84-E3A744D21DE2}" presName="childTextArrow" presStyleLbl="fgAccFollowNode1" presStyleIdx="7" presStyleCnt="10">
        <dgm:presLayoutVars>
          <dgm:bulletEnabled val="1"/>
        </dgm:presLayoutVars>
      </dgm:prSet>
      <dgm:spPr/>
    </dgm:pt>
    <dgm:pt modelId="{CB887F1F-E841-4B22-9665-CFC98104E86F}" type="pres">
      <dgm:prSet presAssocID="{98E366EB-AE42-4266-9295-D39CAC0B987A}" presName="childTextArrow" presStyleLbl="fgAccFollowNode1" presStyleIdx="8" presStyleCnt="10">
        <dgm:presLayoutVars>
          <dgm:bulletEnabled val="1"/>
        </dgm:presLayoutVars>
      </dgm:prSet>
      <dgm:spPr/>
    </dgm:pt>
    <dgm:pt modelId="{5DC68E3D-1E8F-4CFA-94EF-06A044B76666}" type="pres">
      <dgm:prSet presAssocID="{5DD8C942-3259-4483-9263-C9D657F2E032}" presName="childTextArrow" presStyleLbl="fgAccFollowNode1" presStyleIdx="9" presStyleCnt="10">
        <dgm:presLayoutVars>
          <dgm:bulletEnabled val="1"/>
        </dgm:presLayoutVars>
      </dgm:prSet>
      <dgm:spPr/>
    </dgm:pt>
  </dgm:ptLst>
  <dgm:cxnLst>
    <dgm:cxn modelId="{01C4140A-6069-4B98-B2AB-A865B0AF78C2}" srcId="{4041979D-6F92-40F6-848D-7549E06EF650}" destId="{30212E92-3B95-4B48-91E1-5318A580D26E}" srcOrd="2" destOrd="0" parTransId="{5455A404-B65E-4EA3-83FC-47D445033633}" sibTransId="{CCBEF7E7-FD68-4F58-94BC-D639D9E0C65E}"/>
    <dgm:cxn modelId="{691BD40C-6142-4B79-A34A-A13AAE8E81F0}" type="presOf" srcId="{98E366EB-AE42-4266-9295-D39CAC0B987A}" destId="{CB887F1F-E841-4B22-9665-CFC98104E86F}" srcOrd="0" destOrd="0" presId="urn:microsoft.com/office/officeart/2005/8/layout/process4"/>
    <dgm:cxn modelId="{88432F0F-6E1C-45D7-8067-A4263DEF0FCC}" srcId="{E6F93DED-F565-4DA8-8888-CBF1D7665F32}" destId="{A1A6B88C-06B1-4E06-83D5-DB84EEA66BC0}" srcOrd="0" destOrd="0" parTransId="{21B3C0C6-8261-4361-B6D2-148FBFC755CB}" sibTransId="{3356F61B-9A80-45A1-9FE5-83F6D61A3D8C}"/>
    <dgm:cxn modelId="{47C5F219-56B7-4891-A0F2-AE108F71C044}" srcId="{4041979D-6F92-40F6-848D-7549E06EF650}" destId="{0208F439-D15E-41AC-9907-EBDC18276ADD}" srcOrd="0" destOrd="0" parTransId="{101576B4-BB5C-4CCA-BDE7-0CC4AF143455}" sibTransId="{6E5C434F-7B7B-4471-B17D-71E6B2622DA2}"/>
    <dgm:cxn modelId="{2806AE1F-BDAF-4DB6-A16C-274044417798}" type="presOf" srcId="{C9015D76-675F-40B7-9448-1692F82E9207}" destId="{76A40E96-FC12-4462-96BB-03CA131264F5}" srcOrd="0" destOrd="0" presId="urn:microsoft.com/office/officeart/2005/8/layout/process4"/>
    <dgm:cxn modelId="{CA3D7626-8894-4BCA-AB6B-B59270D7707E}" type="presOf" srcId="{7412777A-B4BE-4B0B-AE57-B8E6AC2CC620}" destId="{E76E08B5-8AD2-466A-B56B-C61B403FA086}" srcOrd="0" destOrd="0" presId="urn:microsoft.com/office/officeart/2005/8/layout/process4"/>
    <dgm:cxn modelId="{A3FC8D31-8F75-410D-801B-F0CE00835006}" srcId="{4041979D-6F92-40F6-848D-7549E06EF650}" destId="{127B6A22-A353-4E55-B2D5-BAD13851050B}" srcOrd="3" destOrd="0" parTransId="{6D013E09-E1F5-4508-BFE7-9DD6E709768A}" sibTransId="{E2F41681-40C1-468D-A5D2-6DFAD3C3BB2C}"/>
    <dgm:cxn modelId="{C620033B-F2B3-4AC0-B3F5-22DEFCF9ED67}" type="presOf" srcId="{3F14DFFE-485F-4278-87CE-0575DE17ABA2}" destId="{798BDCE4-EFF6-4350-A014-7C91BEFEC03B}" srcOrd="0" destOrd="0" presId="urn:microsoft.com/office/officeart/2005/8/layout/process4"/>
    <dgm:cxn modelId="{3543B93C-B643-43FC-8EB5-3C3B4B559B29}" type="presOf" srcId="{283C7BAA-FFD0-40B0-A8E3-BBA92E4C0EE5}" destId="{FFBB8495-8A91-4ECE-80F4-14DB535A2571}" srcOrd="0" destOrd="0" presId="urn:microsoft.com/office/officeart/2005/8/layout/process4"/>
    <dgm:cxn modelId="{AE03114F-C2D2-4004-9EE8-A385C86D72C0}" srcId="{E6F93DED-F565-4DA8-8888-CBF1D7665F32}" destId="{698FBE5A-1619-4D1A-8D84-E3A744D21DE2}" srcOrd="2" destOrd="0" parTransId="{7DCFD835-C999-4895-B4E2-7E6686F4828E}" sibTransId="{8BCB4FC4-5CA0-4E58-BD22-69AFC9168445}"/>
    <dgm:cxn modelId="{EC352051-0686-4B9C-8EA5-3692F1F1B62E}" srcId="{7412777A-B4BE-4B0B-AE57-B8E6AC2CC620}" destId="{E6F93DED-F565-4DA8-8888-CBF1D7665F32}" srcOrd="0" destOrd="0" parTransId="{C47AEB5B-C4E0-4ADF-A1B9-D54616E17A17}" sibTransId="{14EEE24B-9DA7-4F9A-9849-5E0A63207164}"/>
    <dgm:cxn modelId="{D2D4EE55-945A-4EEE-9F66-D9184D7B49B5}" srcId="{E6F93DED-F565-4DA8-8888-CBF1D7665F32}" destId="{98E366EB-AE42-4266-9295-D39CAC0B987A}" srcOrd="3" destOrd="0" parTransId="{1CD1C411-014F-4198-B4E4-D71B9224292C}" sibTransId="{752A9957-381E-41E2-B496-05B51D4A53C8}"/>
    <dgm:cxn modelId="{43C2065F-E674-490A-85B7-42E6D12C20AF}" type="presOf" srcId="{4041979D-6F92-40F6-848D-7549E06EF650}" destId="{CDEB7091-D4EA-4280-A4CC-8A8FA77092C6}" srcOrd="0" destOrd="0" presId="urn:microsoft.com/office/officeart/2005/8/layout/process4"/>
    <dgm:cxn modelId="{2B37FC7F-E724-4C89-A935-07D96B1FD8C2}" srcId="{4041979D-6F92-40F6-848D-7549E06EF650}" destId="{283C7BAA-FFD0-40B0-A8E3-BBA92E4C0EE5}" srcOrd="4" destOrd="0" parTransId="{253EBC51-B7BC-47C2-8FCF-866EF29BCF24}" sibTransId="{7B2AEA87-C2A2-4006-AE03-71163409E596}"/>
    <dgm:cxn modelId="{8E41928E-32F5-4C1B-8703-4011A8581BA2}" srcId="{7412777A-B4BE-4B0B-AE57-B8E6AC2CC620}" destId="{C9015D76-675F-40B7-9448-1692F82E9207}" srcOrd="2" destOrd="0" parTransId="{03B47973-0E54-42A8-85A7-C85F61148A69}" sibTransId="{7E41083A-FEF4-4793-8C0C-22A49C4AF49C}"/>
    <dgm:cxn modelId="{CD8D6D96-5989-44B6-8DAF-FF319F2AD87E}" type="presOf" srcId="{E6F93DED-F565-4DA8-8888-CBF1D7665F32}" destId="{8F5F6B8B-E79E-4854-A565-05D99BE66A1D}" srcOrd="0" destOrd="0" presId="urn:microsoft.com/office/officeart/2005/8/layout/process4"/>
    <dgm:cxn modelId="{F137159C-81BA-4D13-95BA-5837129E76DD}" type="presOf" srcId="{E6F93DED-F565-4DA8-8888-CBF1D7665F32}" destId="{C81A1730-4D6E-4A3B-AFA6-F0730BBF708C}" srcOrd="1" destOrd="0" presId="urn:microsoft.com/office/officeart/2005/8/layout/process4"/>
    <dgm:cxn modelId="{0817FAA5-D36D-4801-8D07-674140F3C53B}" srcId="{E6F93DED-F565-4DA8-8888-CBF1D7665F32}" destId="{5DD8C942-3259-4483-9263-C9D657F2E032}" srcOrd="4" destOrd="0" parTransId="{0021EA89-7353-4882-9A98-79615A4DE17F}" sibTransId="{26625104-E488-4270-8F11-C674C257271F}"/>
    <dgm:cxn modelId="{5921E9A8-EE65-495B-9BCE-6A8ED917718E}" type="presOf" srcId="{127B6A22-A353-4E55-B2D5-BAD13851050B}" destId="{74DF0AC7-BFE2-4EDA-A415-85AC377DC1FC}" srcOrd="0" destOrd="0" presId="urn:microsoft.com/office/officeart/2005/8/layout/process4"/>
    <dgm:cxn modelId="{C6F9BAD1-9B67-4E74-8DDB-152053819BD1}" type="presOf" srcId="{7F193DE3-3239-4117-A9DC-566E754FA5AA}" destId="{B5FF4DB4-DC7A-480B-9C15-6EA6D1B77A5B}" srcOrd="0" destOrd="0" presId="urn:microsoft.com/office/officeart/2005/8/layout/process4"/>
    <dgm:cxn modelId="{6EDE5FD6-72ED-4A20-A4CA-C038A2D8453E}" type="presOf" srcId="{5DD8C942-3259-4483-9263-C9D657F2E032}" destId="{5DC68E3D-1E8F-4CFA-94EF-06A044B76666}" srcOrd="0" destOrd="0" presId="urn:microsoft.com/office/officeart/2005/8/layout/process4"/>
    <dgm:cxn modelId="{F157BFDA-75F8-499B-971B-45B68CC40544}" srcId="{7412777A-B4BE-4B0B-AE57-B8E6AC2CC620}" destId="{4041979D-6F92-40F6-848D-7549E06EF650}" srcOrd="1" destOrd="0" parTransId="{4871F5B3-5A32-4F5B-9F2D-2CBADB2ABA22}" sibTransId="{6F5DCF0D-F334-4C8A-93E5-CC7A96AE0913}"/>
    <dgm:cxn modelId="{B6F8A2DE-F285-48C3-A819-5A9B59BFB14F}" type="presOf" srcId="{698FBE5A-1619-4D1A-8D84-E3A744D21DE2}" destId="{6ED08221-E9A9-4A12-A8C3-65793BA90553}" srcOrd="0" destOrd="0" presId="urn:microsoft.com/office/officeart/2005/8/layout/process4"/>
    <dgm:cxn modelId="{CBE754E3-93F7-4D50-AD71-0C66F491C9E3}" srcId="{4041979D-6F92-40F6-848D-7549E06EF650}" destId="{7F193DE3-3239-4117-A9DC-566E754FA5AA}" srcOrd="1" destOrd="0" parTransId="{5A8B5DE0-B1EC-4F92-854F-72E92B3F11A8}" sibTransId="{3BAA95ED-2A8A-4E73-AB1E-ED008DA13071}"/>
    <dgm:cxn modelId="{DFB730EA-76CE-4F1A-8B6B-866F01B048D1}" srcId="{E6F93DED-F565-4DA8-8888-CBF1D7665F32}" destId="{3F14DFFE-485F-4278-87CE-0575DE17ABA2}" srcOrd="1" destOrd="0" parTransId="{D0C0D70C-13CF-44AE-9290-230485980156}" sibTransId="{AF23744F-79F7-4315-A488-3A8BC9A47E6B}"/>
    <dgm:cxn modelId="{93ECA6EB-EB31-454C-B4C5-26D512C989B3}" type="presOf" srcId="{30212E92-3B95-4B48-91E1-5318A580D26E}" destId="{E3BD0758-356B-4AB9-8074-C290628154D5}" srcOrd="0" destOrd="0" presId="urn:microsoft.com/office/officeart/2005/8/layout/process4"/>
    <dgm:cxn modelId="{BE2F75F2-FEFC-4FE5-88F1-F684353F70B4}" type="presOf" srcId="{A1A6B88C-06B1-4E06-83D5-DB84EEA66BC0}" destId="{2162248E-B0AC-4CA2-9CCF-DB75CD77C10A}" srcOrd="0" destOrd="0" presId="urn:microsoft.com/office/officeart/2005/8/layout/process4"/>
    <dgm:cxn modelId="{585F9EF2-FA47-4ADC-9D2E-130F53983EE9}" type="presOf" srcId="{0208F439-D15E-41AC-9907-EBDC18276ADD}" destId="{6217F432-F03E-4838-A424-A1FFB3CD94B4}" srcOrd="0" destOrd="0" presId="urn:microsoft.com/office/officeart/2005/8/layout/process4"/>
    <dgm:cxn modelId="{A950CDFC-0CAD-498B-992B-ED6AA8ECA489}" type="presOf" srcId="{4041979D-6F92-40F6-848D-7549E06EF650}" destId="{6C9CE84F-761B-45C1-A55B-D0158254DA33}" srcOrd="1" destOrd="0" presId="urn:microsoft.com/office/officeart/2005/8/layout/process4"/>
    <dgm:cxn modelId="{6DA4A4CF-23FF-47C8-8FF2-07AC4BEEB0E3}" type="presParOf" srcId="{E76E08B5-8AD2-466A-B56B-C61B403FA086}" destId="{25637C5A-D0FF-441D-A342-A552F991EE5F}" srcOrd="0" destOrd="0" presId="urn:microsoft.com/office/officeart/2005/8/layout/process4"/>
    <dgm:cxn modelId="{6431A858-66D4-433C-9C37-64F3AEF785B7}" type="presParOf" srcId="{25637C5A-D0FF-441D-A342-A552F991EE5F}" destId="{76A40E96-FC12-4462-96BB-03CA131264F5}" srcOrd="0" destOrd="0" presId="urn:microsoft.com/office/officeart/2005/8/layout/process4"/>
    <dgm:cxn modelId="{ED02642E-9E83-4F6D-BFC7-54F2A2C77ECB}" type="presParOf" srcId="{E76E08B5-8AD2-466A-B56B-C61B403FA086}" destId="{8EB2EE13-41B5-420F-A155-E1D8B5527057}" srcOrd="1" destOrd="0" presId="urn:microsoft.com/office/officeart/2005/8/layout/process4"/>
    <dgm:cxn modelId="{40639B1E-6D1F-4F92-8A06-193B50B78D3F}" type="presParOf" srcId="{E76E08B5-8AD2-466A-B56B-C61B403FA086}" destId="{69379DD0-C001-4003-97E4-63878C86DA08}" srcOrd="2" destOrd="0" presId="urn:microsoft.com/office/officeart/2005/8/layout/process4"/>
    <dgm:cxn modelId="{1CD765EF-B48D-4803-8B52-896174C98863}" type="presParOf" srcId="{69379DD0-C001-4003-97E4-63878C86DA08}" destId="{CDEB7091-D4EA-4280-A4CC-8A8FA77092C6}" srcOrd="0" destOrd="0" presId="urn:microsoft.com/office/officeart/2005/8/layout/process4"/>
    <dgm:cxn modelId="{8F078C9E-72DE-4272-9428-DA639F935830}" type="presParOf" srcId="{69379DD0-C001-4003-97E4-63878C86DA08}" destId="{6C9CE84F-761B-45C1-A55B-D0158254DA33}" srcOrd="1" destOrd="0" presId="urn:microsoft.com/office/officeart/2005/8/layout/process4"/>
    <dgm:cxn modelId="{2AD78755-9698-414B-ADA8-7641ADDA2B86}" type="presParOf" srcId="{69379DD0-C001-4003-97E4-63878C86DA08}" destId="{C7B0BB87-04DA-4256-AC01-D054C14FB977}" srcOrd="2" destOrd="0" presId="urn:microsoft.com/office/officeart/2005/8/layout/process4"/>
    <dgm:cxn modelId="{23CBF324-A561-4284-A668-39F4183F74CF}" type="presParOf" srcId="{C7B0BB87-04DA-4256-AC01-D054C14FB977}" destId="{6217F432-F03E-4838-A424-A1FFB3CD94B4}" srcOrd="0" destOrd="0" presId="urn:microsoft.com/office/officeart/2005/8/layout/process4"/>
    <dgm:cxn modelId="{93A5888C-64B9-4C21-8528-508D19EF437A}" type="presParOf" srcId="{C7B0BB87-04DA-4256-AC01-D054C14FB977}" destId="{B5FF4DB4-DC7A-480B-9C15-6EA6D1B77A5B}" srcOrd="1" destOrd="0" presId="urn:microsoft.com/office/officeart/2005/8/layout/process4"/>
    <dgm:cxn modelId="{71C996AB-01C5-41A1-8C5F-30797DC4BE76}" type="presParOf" srcId="{C7B0BB87-04DA-4256-AC01-D054C14FB977}" destId="{E3BD0758-356B-4AB9-8074-C290628154D5}" srcOrd="2" destOrd="0" presId="urn:microsoft.com/office/officeart/2005/8/layout/process4"/>
    <dgm:cxn modelId="{0F68385A-3964-4E56-8545-C346F03DED27}" type="presParOf" srcId="{C7B0BB87-04DA-4256-AC01-D054C14FB977}" destId="{74DF0AC7-BFE2-4EDA-A415-85AC377DC1FC}" srcOrd="3" destOrd="0" presId="urn:microsoft.com/office/officeart/2005/8/layout/process4"/>
    <dgm:cxn modelId="{6C7B1673-D059-4DA4-8F4B-55157BD0526A}" type="presParOf" srcId="{C7B0BB87-04DA-4256-AC01-D054C14FB977}" destId="{FFBB8495-8A91-4ECE-80F4-14DB535A2571}" srcOrd="4" destOrd="0" presId="urn:microsoft.com/office/officeart/2005/8/layout/process4"/>
    <dgm:cxn modelId="{24C93020-6AEE-47DD-88AD-4BDE94967A5F}" type="presParOf" srcId="{E76E08B5-8AD2-466A-B56B-C61B403FA086}" destId="{768FE493-4180-47C8-ABEF-A0CF3C440054}" srcOrd="3" destOrd="0" presId="urn:microsoft.com/office/officeart/2005/8/layout/process4"/>
    <dgm:cxn modelId="{FF9ED790-30A2-436B-AF90-97E5BA054550}" type="presParOf" srcId="{E76E08B5-8AD2-466A-B56B-C61B403FA086}" destId="{C02301B4-2517-4A16-BF8B-5C3C6293495D}" srcOrd="4" destOrd="0" presId="urn:microsoft.com/office/officeart/2005/8/layout/process4"/>
    <dgm:cxn modelId="{8FC1EB1C-5469-4BCC-90E4-682414D37D7C}" type="presParOf" srcId="{C02301B4-2517-4A16-BF8B-5C3C6293495D}" destId="{8F5F6B8B-E79E-4854-A565-05D99BE66A1D}" srcOrd="0" destOrd="0" presId="urn:microsoft.com/office/officeart/2005/8/layout/process4"/>
    <dgm:cxn modelId="{D4E3DBC2-DCDD-4C72-B70A-1E4F88DB6991}" type="presParOf" srcId="{C02301B4-2517-4A16-BF8B-5C3C6293495D}" destId="{C81A1730-4D6E-4A3B-AFA6-F0730BBF708C}" srcOrd="1" destOrd="0" presId="urn:microsoft.com/office/officeart/2005/8/layout/process4"/>
    <dgm:cxn modelId="{4B4A3A8D-4BFC-48F1-B3DC-C737B7327E02}" type="presParOf" srcId="{C02301B4-2517-4A16-BF8B-5C3C6293495D}" destId="{AC1CFDFA-748D-4C7A-8232-45E5FC4742E0}" srcOrd="2" destOrd="0" presId="urn:microsoft.com/office/officeart/2005/8/layout/process4"/>
    <dgm:cxn modelId="{3A053D5E-157D-4AE0-B2CA-37A1E3B2A621}" type="presParOf" srcId="{AC1CFDFA-748D-4C7A-8232-45E5FC4742E0}" destId="{2162248E-B0AC-4CA2-9CCF-DB75CD77C10A}" srcOrd="0" destOrd="0" presId="urn:microsoft.com/office/officeart/2005/8/layout/process4"/>
    <dgm:cxn modelId="{92981208-14D6-4DD7-AF42-34B395FAAB05}" type="presParOf" srcId="{AC1CFDFA-748D-4C7A-8232-45E5FC4742E0}" destId="{798BDCE4-EFF6-4350-A014-7C91BEFEC03B}" srcOrd="1" destOrd="0" presId="urn:microsoft.com/office/officeart/2005/8/layout/process4"/>
    <dgm:cxn modelId="{38A2CC55-64A1-418E-9889-97554A30F257}" type="presParOf" srcId="{AC1CFDFA-748D-4C7A-8232-45E5FC4742E0}" destId="{6ED08221-E9A9-4A12-A8C3-65793BA90553}" srcOrd="2" destOrd="0" presId="urn:microsoft.com/office/officeart/2005/8/layout/process4"/>
    <dgm:cxn modelId="{F951AEBE-AD95-46B4-8A66-5C1C2E53E587}" type="presParOf" srcId="{AC1CFDFA-748D-4C7A-8232-45E5FC4742E0}" destId="{CB887F1F-E841-4B22-9665-CFC98104E86F}" srcOrd="3" destOrd="0" presId="urn:microsoft.com/office/officeart/2005/8/layout/process4"/>
    <dgm:cxn modelId="{A853099A-C3CA-41CC-B781-DB548496747E}" type="presParOf" srcId="{AC1CFDFA-748D-4C7A-8232-45E5FC4742E0}" destId="{5DC68E3D-1E8F-4CFA-94EF-06A044B76666}" srcOrd="4" destOrd="0" presId="urn:microsoft.com/office/officeart/2005/8/layout/process4"/>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40E96-FC12-4462-96BB-03CA131264F5}">
      <dsp:nvSpPr>
        <dsp:cNvPr id="0" name=""/>
        <dsp:cNvSpPr/>
      </dsp:nvSpPr>
      <dsp:spPr>
        <a:xfrm>
          <a:off x="0" y="3112458"/>
          <a:ext cx="8343900" cy="1021578"/>
        </a:xfrm>
        <a:prstGeom prst="rec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Times New Roman" panose="02020603050405020304" pitchFamily="18" charset="0"/>
              <a:cs typeface="Times New Roman" panose="02020603050405020304" pitchFamily="18" charset="0"/>
            </a:rPr>
            <a:t>3. Secondary System Components</a:t>
          </a:r>
          <a:endParaRPr lang="en-US" sz="1900" b="1" kern="1200" dirty="0">
            <a:solidFill>
              <a:schemeClr val="tx1"/>
            </a:solidFill>
          </a:endParaRPr>
        </a:p>
      </dsp:txBody>
      <dsp:txXfrm>
        <a:off x="0" y="3112458"/>
        <a:ext cx="8343900" cy="1021578"/>
      </dsp:txXfrm>
    </dsp:sp>
    <dsp:sp modelId="{6C9CE84F-761B-45C1-A55B-D0158254DA33}">
      <dsp:nvSpPr>
        <dsp:cNvPr id="0" name=""/>
        <dsp:cNvSpPr/>
      </dsp:nvSpPr>
      <dsp:spPr>
        <a:xfrm rot="10800000">
          <a:off x="0" y="1556594"/>
          <a:ext cx="8343900" cy="1571187"/>
        </a:xfrm>
        <a:prstGeom prst="upArrowCallou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Times New Roman" panose="02020603050405020304" pitchFamily="18" charset="0"/>
              <a:cs typeface="Times New Roman" panose="02020603050405020304" pitchFamily="18" charset="0"/>
            </a:rPr>
            <a:t>2. Primary System Components</a:t>
          </a:r>
          <a:endParaRPr lang="en-US" sz="1900" b="1" kern="1200" dirty="0">
            <a:solidFill>
              <a:schemeClr val="tx1"/>
            </a:solidFill>
          </a:endParaRPr>
        </a:p>
      </dsp:txBody>
      <dsp:txXfrm rot="-10800000">
        <a:off x="0" y="1556594"/>
        <a:ext cx="8343900" cy="551486"/>
      </dsp:txXfrm>
    </dsp:sp>
    <dsp:sp modelId="{6217F432-F03E-4838-A424-A1FFB3CD94B4}">
      <dsp:nvSpPr>
        <dsp:cNvPr id="0" name=""/>
        <dsp:cNvSpPr/>
      </dsp:nvSpPr>
      <dsp:spPr>
        <a:xfrm>
          <a:off x="1018" y="2108081"/>
          <a:ext cx="1668372" cy="469785"/>
        </a:xfrm>
        <a:prstGeom prst="rect">
          <a:avLst/>
        </a:prstGeom>
        <a:solidFill>
          <a:schemeClr val="lt1">
            <a:alpha val="90000"/>
            <a:tint val="4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Times New Roman" panose="02020603050405020304" pitchFamily="18" charset="0"/>
              <a:cs typeface="Times New Roman" panose="02020603050405020304" pitchFamily="18" charset="0"/>
            </a:rPr>
            <a:t>Feeders and Laterals</a:t>
          </a:r>
          <a:endParaRPr lang="en-US" sz="1600" kern="1200" dirty="0">
            <a:solidFill>
              <a:schemeClr val="tx1"/>
            </a:solidFill>
          </a:endParaRPr>
        </a:p>
      </dsp:txBody>
      <dsp:txXfrm>
        <a:off x="1018" y="2108081"/>
        <a:ext cx="1668372" cy="469785"/>
      </dsp:txXfrm>
    </dsp:sp>
    <dsp:sp modelId="{B5FF4DB4-DC7A-480B-9C15-6EA6D1B77A5B}">
      <dsp:nvSpPr>
        <dsp:cNvPr id="0" name=""/>
        <dsp:cNvSpPr/>
      </dsp:nvSpPr>
      <dsp:spPr>
        <a:xfrm>
          <a:off x="1669391" y="2108081"/>
          <a:ext cx="1668372" cy="469785"/>
        </a:xfrm>
        <a:prstGeom prst="rect">
          <a:avLst/>
        </a:prstGeom>
        <a:solidFill>
          <a:schemeClr val="lt1">
            <a:alpha val="90000"/>
            <a:tint val="4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Times New Roman" panose="02020603050405020304" pitchFamily="18" charset="0"/>
              <a:cs typeface="Times New Roman" panose="02020603050405020304" pitchFamily="18" charset="0"/>
            </a:rPr>
            <a:t> Switches</a:t>
          </a:r>
        </a:p>
      </dsp:txBody>
      <dsp:txXfrm>
        <a:off x="1669391" y="2108081"/>
        <a:ext cx="1668372" cy="469785"/>
      </dsp:txXfrm>
    </dsp:sp>
    <dsp:sp modelId="{E3BD0758-356B-4AB9-8074-C290628154D5}">
      <dsp:nvSpPr>
        <dsp:cNvPr id="0" name=""/>
        <dsp:cNvSpPr/>
      </dsp:nvSpPr>
      <dsp:spPr>
        <a:xfrm>
          <a:off x="3337763" y="2108081"/>
          <a:ext cx="1668372" cy="469785"/>
        </a:xfrm>
        <a:prstGeom prst="rect">
          <a:avLst/>
        </a:prstGeom>
        <a:solidFill>
          <a:schemeClr val="lt1">
            <a:alpha val="90000"/>
            <a:tint val="4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Times New Roman" panose="02020603050405020304" pitchFamily="18" charset="0"/>
              <a:cs typeface="Times New Roman" panose="02020603050405020304" pitchFamily="18" charset="0"/>
            </a:rPr>
            <a:t>Compensating Devices</a:t>
          </a:r>
        </a:p>
      </dsp:txBody>
      <dsp:txXfrm>
        <a:off x="3337763" y="2108081"/>
        <a:ext cx="1668372" cy="469785"/>
      </dsp:txXfrm>
    </dsp:sp>
    <dsp:sp modelId="{74DF0AC7-BFE2-4EDA-A415-85AC377DC1FC}">
      <dsp:nvSpPr>
        <dsp:cNvPr id="0" name=""/>
        <dsp:cNvSpPr/>
      </dsp:nvSpPr>
      <dsp:spPr>
        <a:xfrm>
          <a:off x="5006136" y="2108081"/>
          <a:ext cx="1668372" cy="469785"/>
        </a:xfrm>
        <a:prstGeom prst="rect">
          <a:avLst/>
        </a:prstGeom>
        <a:solidFill>
          <a:schemeClr val="lt1">
            <a:alpha val="90000"/>
            <a:tint val="4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Times New Roman" panose="02020603050405020304" pitchFamily="18" charset="0"/>
              <a:cs typeface="Times New Roman" panose="02020603050405020304" pitchFamily="18" charset="0"/>
            </a:rPr>
            <a:t>Protection Equipment</a:t>
          </a:r>
        </a:p>
      </dsp:txBody>
      <dsp:txXfrm>
        <a:off x="5006136" y="2108081"/>
        <a:ext cx="1668372" cy="469785"/>
      </dsp:txXfrm>
    </dsp:sp>
    <dsp:sp modelId="{FFBB8495-8A91-4ECE-80F4-14DB535A2571}">
      <dsp:nvSpPr>
        <dsp:cNvPr id="0" name=""/>
        <dsp:cNvSpPr/>
      </dsp:nvSpPr>
      <dsp:spPr>
        <a:xfrm>
          <a:off x="6674508" y="2108081"/>
          <a:ext cx="1668372" cy="469785"/>
        </a:xfrm>
        <a:prstGeom prst="rect">
          <a:avLst/>
        </a:prstGeom>
        <a:solidFill>
          <a:schemeClr val="lt1">
            <a:alpha val="90000"/>
            <a:tint val="4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Times New Roman" panose="02020603050405020304" pitchFamily="18" charset="0"/>
              <a:cs typeface="Times New Roman" panose="02020603050405020304" pitchFamily="18" charset="0"/>
            </a:rPr>
            <a:t>Distribution Transformers</a:t>
          </a:r>
        </a:p>
      </dsp:txBody>
      <dsp:txXfrm>
        <a:off x="6674508" y="2108081"/>
        <a:ext cx="1668372" cy="469785"/>
      </dsp:txXfrm>
    </dsp:sp>
    <dsp:sp modelId="{C81A1730-4D6E-4A3B-AFA6-F0730BBF708C}">
      <dsp:nvSpPr>
        <dsp:cNvPr id="0" name=""/>
        <dsp:cNvSpPr/>
      </dsp:nvSpPr>
      <dsp:spPr>
        <a:xfrm rot="10800000">
          <a:off x="0" y="17401"/>
          <a:ext cx="8343900" cy="1571187"/>
        </a:xfrm>
        <a:prstGeom prst="upArrowCallou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i="0" kern="1200" dirty="0">
              <a:solidFill>
                <a:schemeClr val="tx1"/>
              </a:solidFill>
              <a:effectLst/>
              <a:latin typeface="Times New Roman" panose="02020603050405020304" pitchFamily="18" charset="0"/>
              <a:cs typeface="Times New Roman" panose="02020603050405020304" pitchFamily="18" charset="0"/>
            </a:rPr>
            <a:t>1. Substation Devices</a:t>
          </a:r>
          <a:endParaRPr lang="en-US" sz="1900" b="1" kern="1200" dirty="0">
            <a:solidFill>
              <a:schemeClr val="tx1"/>
            </a:solidFill>
          </a:endParaRPr>
        </a:p>
      </dsp:txBody>
      <dsp:txXfrm rot="-10800000">
        <a:off x="0" y="17401"/>
        <a:ext cx="8343900" cy="551486"/>
      </dsp:txXfrm>
    </dsp:sp>
    <dsp:sp modelId="{2162248E-B0AC-4CA2-9CCF-DB75CD77C10A}">
      <dsp:nvSpPr>
        <dsp:cNvPr id="0" name=""/>
        <dsp:cNvSpPr/>
      </dsp:nvSpPr>
      <dsp:spPr>
        <a:xfrm>
          <a:off x="1018" y="552217"/>
          <a:ext cx="1668372" cy="469785"/>
        </a:xfrm>
        <a:prstGeom prst="rect">
          <a:avLst/>
        </a:prstGeom>
        <a:solidFill>
          <a:schemeClr val="lt1">
            <a:alpha val="90000"/>
            <a:tint val="4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effectLst/>
              <a:latin typeface="Times New Roman" panose="02020603050405020304" pitchFamily="18" charset="0"/>
              <a:cs typeface="Times New Roman" panose="02020603050405020304" pitchFamily="18" charset="0"/>
            </a:rPr>
            <a:t>Transformers</a:t>
          </a:r>
          <a:endParaRPr lang="en-US" sz="1600" kern="1200" dirty="0">
            <a:solidFill>
              <a:schemeClr val="tx1"/>
            </a:solidFill>
          </a:endParaRPr>
        </a:p>
      </dsp:txBody>
      <dsp:txXfrm>
        <a:off x="1018" y="552217"/>
        <a:ext cx="1668372" cy="469785"/>
      </dsp:txXfrm>
    </dsp:sp>
    <dsp:sp modelId="{798BDCE4-EFF6-4350-A014-7C91BEFEC03B}">
      <dsp:nvSpPr>
        <dsp:cNvPr id="0" name=""/>
        <dsp:cNvSpPr/>
      </dsp:nvSpPr>
      <dsp:spPr>
        <a:xfrm>
          <a:off x="1669391" y="552217"/>
          <a:ext cx="1668372" cy="469785"/>
        </a:xfrm>
        <a:prstGeom prst="rect">
          <a:avLst/>
        </a:prstGeom>
        <a:solidFill>
          <a:schemeClr val="lt1">
            <a:alpha val="90000"/>
            <a:tint val="4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effectLst/>
              <a:latin typeface="Times New Roman" panose="02020603050405020304" pitchFamily="18" charset="0"/>
              <a:cs typeface="Times New Roman" panose="02020603050405020304" pitchFamily="18" charset="0"/>
            </a:rPr>
            <a:t> Switchgear</a:t>
          </a:r>
        </a:p>
      </dsp:txBody>
      <dsp:txXfrm>
        <a:off x="1669391" y="552217"/>
        <a:ext cx="1668372" cy="469785"/>
      </dsp:txXfrm>
    </dsp:sp>
    <dsp:sp modelId="{6ED08221-E9A9-4A12-A8C3-65793BA90553}">
      <dsp:nvSpPr>
        <dsp:cNvPr id="0" name=""/>
        <dsp:cNvSpPr/>
      </dsp:nvSpPr>
      <dsp:spPr>
        <a:xfrm>
          <a:off x="3337763" y="552217"/>
          <a:ext cx="1668372" cy="469785"/>
        </a:xfrm>
        <a:prstGeom prst="rect">
          <a:avLst/>
        </a:prstGeom>
        <a:solidFill>
          <a:schemeClr val="lt1">
            <a:alpha val="90000"/>
            <a:tint val="4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effectLst/>
              <a:latin typeface="Times New Roman" panose="02020603050405020304" pitchFamily="18" charset="0"/>
              <a:cs typeface="Times New Roman" panose="02020603050405020304" pitchFamily="18" charset="0"/>
            </a:rPr>
            <a:t>Compensating devices</a:t>
          </a:r>
        </a:p>
      </dsp:txBody>
      <dsp:txXfrm>
        <a:off x="3337763" y="552217"/>
        <a:ext cx="1668372" cy="469785"/>
      </dsp:txXfrm>
    </dsp:sp>
    <dsp:sp modelId="{CB887F1F-E841-4B22-9665-CFC98104E86F}">
      <dsp:nvSpPr>
        <dsp:cNvPr id="0" name=""/>
        <dsp:cNvSpPr/>
      </dsp:nvSpPr>
      <dsp:spPr>
        <a:xfrm>
          <a:off x="5006136" y="552217"/>
          <a:ext cx="1668372" cy="469785"/>
        </a:xfrm>
        <a:prstGeom prst="rect">
          <a:avLst/>
        </a:prstGeom>
        <a:solidFill>
          <a:schemeClr val="lt1">
            <a:alpha val="90000"/>
            <a:tint val="4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effectLst/>
              <a:latin typeface="Times New Roman" panose="02020603050405020304" pitchFamily="18" charset="0"/>
              <a:cs typeface="Times New Roman" panose="02020603050405020304" pitchFamily="18" charset="0"/>
            </a:rPr>
            <a:t>Protection equipment</a:t>
          </a:r>
        </a:p>
      </dsp:txBody>
      <dsp:txXfrm>
        <a:off x="5006136" y="552217"/>
        <a:ext cx="1668372" cy="469785"/>
      </dsp:txXfrm>
    </dsp:sp>
    <dsp:sp modelId="{5DC68E3D-1E8F-4CFA-94EF-06A044B76666}">
      <dsp:nvSpPr>
        <dsp:cNvPr id="0" name=""/>
        <dsp:cNvSpPr/>
      </dsp:nvSpPr>
      <dsp:spPr>
        <a:xfrm>
          <a:off x="6674508" y="552217"/>
          <a:ext cx="1668372" cy="469785"/>
        </a:xfrm>
        <a:prstGeom prst="rect">
          <a:avLst/>
        </a:prstGeom>
        <a:solidFill>
          <a:schemeClr val="lt1">
            <a:alpha val="90000"/>
            <a:tint val="4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effectLst/>
              <a:latin typeface="Times New Roman" panose="02020603050405020304" pitchFamily="18" charset="0"/>
              <a:cs typeface="Times New Roman" panose="02020603050405020304" pitchFamily="18" charset="0"/>
            </a:rPr>
            <a:t>Control and monitoring </a:t>
          </a:r>
          <a:endParaRPr lang="en-US" sz="1600" kern="1200" dirty="0">
            <a:solidFill>
              <a:schemeClr val="tx1"/>
            </a:solidFill>
          </a:endParaRPr>
        </a:p>
      </dsp:txBody>
      <dsp:txXfrm>
        <a:off x="6674508" y="552217"/>
        <a:ext cx="1668372" cy="4697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D4A49E-A63C-4AC3-8ED1-99FF9845DCE3}" type="slidenum">
              <a:rPr lang="en-US" smtClean="0"/>
              <a:t>3</a:t>
            </a:fld>
            <a:endParaRPr lang="en-US"/>
          </a:p>
        </p:txBody>
      </p:sp>
    </p:spTree>
    <p:extLst>
      <p:ext uri="{BB962C8B-B14F-4D97-AF65-F5344CB8AC3E}">
        <p14:creationId xmlns:p14="http://schemas.microsoft.com/office/powerpoint/2010/main" val="348198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D4A49E-A63C-4AC3-8ED1-99FF9845DCE3}" type="slidenum">
              <a:rPr lang="en-US" smtClean="0"/>
              <a:t>4</a:t>
            </a:fld>
            <a:endParaRPr lang="en-US"/>
          </a:p>
        </p:txBody>
      </p:sp>
    </p:spTree>
    <p:extLst>
      <p:ext uri="{BB962C8B-B14F-4D97-AF65-F5344CB8AC3E}">
        <p14:creationId xmlns:p14="http://schemas.microsoft.com/office/powerpoint/2010/main" val="160537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D4A49E-A63C-4AC3-8ED1-99FF9845DCE3}" type="slidenum">
              <a:rPr lang="en-US" smtClean="0"/>
              <a:t>7</a:t>
            </a:fld>
            <a:endParaRPr lang="en-US"/>
          </a:p>
        </p:txBody>
      </p:sp>
    </p:spTree>
    <p:extLst>
      <p:ext uri="{BB962C8B-B14F-4D97-AF65-F5344CB8AC3E}">
        <p14:creationId xmlns:p14="http://schemas.microsoft.com/office/powerpoint/2010/main" val="150702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D4A49E-A63C-4AC3-8ED1-99FF9845DCE3}" type="slidenum">
              <a:rPr lang="en-US" smtClean="0"/>
              <a:t>8</a:t>
            </a:fld>
            <a:endParaRPr lang="en-US"/>
          </a:p>
        </p:txBody>
      </p:sp>
    </p:spTree>
    <p:extLst>
      <p:ext uri="{BB962C8B-B14F-4D97-AF65-F5344CB8AC3E}">
        <p14:creationId xmlns:p14="http://schemas.microsoft.com/office/powerpoint/2010/main" val="42948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D4A49E-A63C-4AC3-8ED1-99FF9845DCE3}" type="slidenum">
              <a:rPr lang="en-US" smtClean="0"/>
              <a:t>9</a:t>
            </a:fld>
            <a:endParaRPr lang="en-US"/>
          </a:p>
        </p:txBody>
      </p:sp>
    </p:spTree>
    <p:extLst>
      <p:ext uri="{BB962C8B-B14F-4D97-AF65-F5344CB8AC3E}">
        <p14:creationId xmlns:p14="http://schemas.microsoft.com/office/powerpoint/2010/main" val="761465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8/20/23</a:t>
            </a:fld>
            <a:endParaRPr lang="en-US"/>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7035800" y="6330979"/>
            <a:ext cx="1651000" cy="365125"/>
          </a:xfrm>
        </p:spPr>
        <p:txBody>
          <a:bodyPr/>
          <a:lstStyle/>
          <a:p>
            <a:r>
              <a:rPr lang="en-US" dirty="0" err="1"/>
              <a:t>EcPE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251357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8665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88834"/>
            <a:ext cx="8229600" cy="43912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4"/>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a:t>EcPE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387350" y="2213113"/>
            <a:ext cx="8369300" cy="2054087"/>
          </a:xfrm>
        </p:spPr>
        <p:txBody>
          <a:bodyPr/>
          <a:lstStyle/>
          <a:p>
            <a:pPr algn="ctr"/>
            <a:r>
              <a:rPr lang="en-US" sz="3200" b="1" dirty="0"/>
              <a:t>Introduction to  Distribution Systems</a:t>
            </a:r>
            <a:br>
              <a:rPr lang="en-US" sz="3200" dirty="0"/>
            </a:br>
            <a:endParaRPr lang="en-US" sz="3200" dirty="0"/>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508500"/>
            <a:ext cx="6248400" cy="1752600"/>
          </a:xfrm>
        </p:spPr>
        <p:txBody>
          <a:bodyPr/>
          <a:lstStyle/>
          <a:p>
            <a:pPr algn="ctr"/>
            <a:r>
              <a:rPr lang="en-US" dirty="0">
                <a:solidFill>
                  <a:schemeClr val="tx1"/>
                </a:solidFill>
              </a:rPr>
              <a:t>Dr. Zhaoyu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0C17-AEED-410C-9390-317991806646}"/>
              </a:ext>
            </a:extLst>
          </p:cNvPr>
          <p:cNvSpPr>
            <a:spLocks noGrp="1"/>
          </p:cNvSpPr>
          <p:nvPr>
            <p:ph type="title"/>
          </p:nvPr>
        </p:nvSpPr>
        <p:spPr/>
        <p:txBody>
          <a:bodyPr/>
          <a:lstStyle/>
          <a:p>
            <a:r>
              <a:rPr lang="en-US" sz="3600" dirty="0">
                <a:latin typeface="Calibri" panose="020F0502020204030204" pitchFamily="34" charset="0"/>
                <a:cs typeface="Calibri" panose="020F0502020204030204" pitchFamily="34" charset="0"/>
              </a:rPr>
              <a:t>1.1 Power Transformers</a:t>
            </a:r>
          </a:p>
        </p:txBody>
      </p:sp>
      <p:sp>
        <p:nvSpPr>
          <p:cNvPr id="3" name="Content Placeholder 2">
            <a:extLst>
              <a:ext uri="{FF2B5EF4-FFF2-40B4-BE49-F238E27FC236}">
                <a16:creationId xmlns:a16="http://schemas.microsoft.com/office/drawing/2014/main" id="{08527D34-410D-41E3-AB63-7D8CD1A06A32}"/>
              </a:ext>
            </a:extLst>
          </p:cNvPr>
          <p:cNvSpPr>
            <a:spLocks noGrp="1"/>
          </p:cNvSpPr>
          <p:nvPr>
            <p:ph idx="1"/>
          </p:nvPr>
        </p:nvSpPr>
        <p:spPr>
          <a:xfrm>
            <a:off x="457200" y="1107479"/>
            <a:ext cx="8229600" cy="4661228"/>
          </a:xfrm>
        </p:spPr>
        <p:txBody>
          <a:bodyPr/>
          <a:lstStyle/>
          <a:p>
            <a:pPr algn="just">
              <a:spcAft>
                <a:spcPts val="600"/>
              </a:spcAft>
              <a:buFont typeface="Arial" panose="020B0604020202020204" pitchFamily="34" charset="0"/>
              <a:buChar char="•"/>
            </a:pPr>
            <a:r>
              <a:rPr lang="en-US" sz="2000" dirty="0">
                <a:solidFill>
                  <a:schemeClr val="tx1"/>
                </a:solidFill>
                <a:effectLst/>
                <a:latin typeface="Calibri" panose="020F0502020204030204" pitchFamily="34" charset="0"/>
                <a:cs typeface="Calibri" panose="020F0502020204030204" pitchFamily="34" charset="0"/>
              </a:rPr>
              <a:t>Power transformers receive power from the transmission system and reduce the voltage for distribution to consumers.</a:t>
            </a:r>
          </a:p>
          <a:p>
            <a:pPr algn="just">
              <a:spcAft>
                <a:spcPts val="0"/>
              </a:spcAft>
              <a:buFont typeface="Arial" panose="020B0604020202020204" pitchFamily="34" charset="0"/>
              <a:buChar char="•"/>
            </a:pPr>
            <a:r>
              <a:rPr lang="en-US" sz="2000" dirty="0">
                <a:solidFill>
                  <a:schemeClr val="tx1"/>
                </a:solidFill>
                <a:effectLst/>
                <a:latin typeface="Calibri" panose="020F0502020204030204" pitchFamily="34" charset="0"/>
                <a:cs typeface="Calibri" panose="020F0502020204030204" pitchFamily="34" charset="0"/>
              </a:rPr>
              <a:t>These transformers have multiple power ratings, such as 15/20/25 MVA OA/FA/FOA, which indicate the transformer will handle: </a:t>
            </a:r>
          </a:p>
          <a:p>
            <a:pPr lvl="1" algn="just">
              <a:spcAft>
                <a:spcPts val="0"/>
              </a:spcAft>
              <a:buFont typeface="Arial" panose="020B0604020202020204" pitchFamily="34" charset="0"/>
              <a:buChar char="•"/>
            </a:pPr>
            <a:r>
              <a:rPr lang="en-US" sz="2000" dirty="0">
                <a:solidFill>
                  <a:schemeClr val="tx1"/>
                </a:solidFill>
                <a:effectLst/>
                <a:latin typeface="Calibri" panose="020F0502020204030204" pitchFamily="34" charset="0"/>
                <a:cs typeface="Calibri" panose="020F0502020204030204" pitchFamily="34" charset="0"/>
              </a:rPr>
              <a:t>up to 15 MVA with cooling provided by convective flow of oil through fins (OA),</a:t>
            </a:r>
          </a:p>
          <a:p>
            <a:pPr lvl="1" algn="just">
              <a:spcAft>
                <a:spcPts val="0"/>
              </a:spcAft>
              <a:buFont typeface="Arial" panose="020B0604020202020204" pitchFamily="34" charset="0"/>
              <a:buChar char="•"/>
            </a:pPr>
            <a:r>
              <a:rPr lang="en-US" sz="2000" dirty="0">
                <a:solidFill>
                  <a:schemeClr val="tx1"/>
                </a:solidFill>
                <a:effectLst/>
                <a:latin typeface="Calibri" panose="020F0502020204030204" pitchFamily="34" charset="0"/>
                <a:cs typeface="Calibri" panose="020F0502020204030204" pitchFamily="34" charset="0"/>
              </a:rPr>
              <a:t>up to 20 MVA with additional cooling provided by fans circulating air through fins (FA), </a:t>
            </a:r>
          </a:p>
          <a:p>
            <a:pPr lvl="1" algn="just">
              <a:spcAft>
                <a:spcPts val="600"/>
              </a:spcAft>
              <a:buFont typeface="Arial" panose="020B0604020202020204" pitchFamily="34" charset="0"/>
              <a:buChar char="•"/>
            </a:pPr>
            <a:r>
              <a:rPr lang="en-US" sz="2000" dirty="0">
                <a:solidFill>
                  <a:schemeClr val="tx1"/>
                </a:solidFill>
                <a:effectLst/>
                <a:latin typeface="Calibri" panose="020F0502020204030204" pitchFamily="34" charset="0"/>
                <a:cs typeface="Calibri" panose="020F0502020204030204" pitchFamily="34" charset="0"/>
              </a:rPr>
              <a:t>and up to 25 MVA with cooling aided by forced air as well as forced oil circulation (FOA).</a:t>
            </a:r>
          </a:p>
          <a:p>
            <a:pPr algn="just">
              <a:spcAft>
                <a:spcPts val="1200"/>
              </a:spcAft>
            </a:pPr>
            <a:r>
              <a:rPr lang="en-US" sz="2000" dirty="0">
                <a:solidFill>
                  <a:schemeClr val="tx1"/>
                </a:solidFill>
                <a:effectLst/>
                <a:latin typeface="Calibri" panose="020F0502020204030204" pitchFamily="34" charset="0"/>
                <a:cs typeface="Calibri" panose="020F0502020204030204" pitchFamily="34" charset="0"/>
              </a:rPr>
              <a:t>Power transformers typically have a load tap changer (LTC) on the secondary side to adjust the low-voltage side voltage based on system load.</a:t>
            </a:r>
          </a:p>
          <a:p>
            <a:pPr algn="just">
              <a:spcAft>
                <a:spcPts val="1200"/>
              </a:spcAft>
            </a:pPr>
            <a:endParaRPr lang="en-US" sz="20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730C90DF-C661-4933-A02F-215D7A0C37C8}"/>
              </a:ext>
            </a:extLst>
          </p:cNvPr>
          <p:cNvSpPr>
            <a:spLocks noGrp="1"/>
          </p:cNvSpPr>
          <p:nvPr>
            <p:ph type="sldNum" sz="quarter" idx="12"/>
          </p:nvPr>
        </p:nvSpPr>
        <p:spPr/>
        <p:txBody>
          <a:bodyPr/>
          <a:lstStyle/>
          <a:p>
            <a:fld id="{98783A6C-F2E5-470E-8F07-6DF2D28172F3}" type="slidenum">
              <a:rPr lang="en-US" smtClean="0"/>
              <a:t>10</a:t>
            </a:fld>
            <a:endParaRPr lang="en-US"/>
          </a:p>
        </p:txBody>
      </p:sp>
      <p:sp>
        <p:nvSpPr>
          <p:cNvPr id="4" name="Text Placeholder 4">
            <a:extLst>
              <a:ext uri="{FF2B5EF4-FFF2-40B4-BE49-F238E27FC236}">
                <a16:creationId xmlns:a16="http://schemas.microsoft.com/office/drawing/2014/main" id="{7B28B509-3073-7AAE-3738-A6642E118F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364347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9957-802E-41B4-9528-B89588951573}"/>
              </a:ext>
            </a:extLst>
          </p:cNvPr>
          <p:cNvSpPr>
            <a:spLocks noGrp="1"/>
          </p:cNvSpPr>
          <p:nvPr>
            <p:ph type="title"/>
          </p:nvPr>
        </p:nvSpPr>
        <p:spPr/>
        <p:txBody>
          <a:bodyPr/>
          <a:lstStyle/>
          <a:p>
            <a:r>
              <a:rPr lang="en-US" sz="3600" dirty="0">
                <a:latin typeface="Calibri" panose="020F0502020204030204" pitchFamily="34" charset="0"/>
                <a:cs typeface="Calibri" panose="020F0502020204030204" pitchFamily="34" charset="0"/>
              </a:rPr>
              <a:t>1.2 Switchgear</a:t>
            </a:r>
          </a:p>
        </p:txBody>
      </p:sp>
      <p:sp>
        <p:nvSpPr>
          <p:cNvPr id="3" name="Content Placeholder 2">
            <a:extLst>
              <a:ext uri="{FF2B5EF4-FFF2-40B4-BE49-F238E27FC236}">
                <a16:creationId xmlns:a16="http://schemas.microsoft.com/office/drawing/2014/main" id="{A7694318-33FC-4809-A72B-AB663C28EA09}"/>
              </a:ext>
            </a:extLst>
          </p:cNvPr>
          <p:cNvSpPr>
            <a:spLocks noGrp="1"/>
          </p:cNvSpPr>
          <p:nvPr>
            <p:ph idx="1"/>
          </p:nvPr>
        </p:nvSpPr>
        <p:spPr>
          <a:xfrm>
            <a:off x="457200" y="1066803"/>
            <a:ext cx="8229600" cy="4848225"/>
          </a:xfrm>
        </p:spPr>
        <p:txBody>
          <a:bodyPr>
            <a:noAutofit/>
          </a:bodyPr>
          <a:lstStyle/>
          <a:p>
            <a:pPr algn="just">
              <a:spcAft>
                <a:spcPts val="120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Switchgear refers to devices used to open or close electrical paths in a distribution system.</a:t>
            </a:r>
          </a:p>
          <a:p>
            <a:pPr algn="just">
              <a:spcAft>
                <a:spcPts val="120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The most important part of these devices is the </a:t>
            </a:r>
            <a:r>
              <a:rPr lang="en-US" sz="1800" b="1" dirty="0">
                <a:solidFill>
                  <a:schemeClr val="tx1"/>
                </a:solidFill>
                <a:latin typeface="Calibri" panose="020F0502020204030204" pitchFamily="34" charset="0"/>
                <a:cs typeface="Calibri" panose="020F0502020204030204" pitchFamily="34" charset="0"/>
              </a:rPr>
              <a:t>circuit breaker</a:t>
            </a:r>
            <a:r>
              <a:rPr lang="en-US" sz="1800" dirty="0">
                <a:solidFill>
                  <a:schemeClr val="tx1"/>
                </a:solidFill>
                <a:latin typeface="Calibri" panose="020F0502020204030204" pitchFamily="34" charset="0"/>
                <a:cs typeface="Calibri" panose="020F0502020204030204" pitchFamily="34" charset="0"/>
              </a:rPr>
              <a:t>, which opens the electrical path under fault conditions.</a:t>
            </a:r>
          </a:p>
          <a:p>
            <a:pPr lvl="1" algn="just">
              <a:spcAft>
                <a:spcPts val="12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Circuit breakers can use air, oil, vacuum, or gas as the media for interruption.</a:t>
            </a:r>
          </a:p>
          <a:p>
            <a:pPr lvl="1" algn="just">
              <a:spcAft>
                <a:spcPts val="1200"/>
              </a:spcAft>
              <a:buFont typeface="Courier New" panose="02070309020205020404" pitchFamily="49" charset="0"/>
              <a:buChar char="o"/>
            </a:pPr>
            <a:r>
              <a:rPr lang="en-US" sz="1800" dirty="0">
                <a:solidFill>
                  <a:schemeClr val="tx1"/>
                </a:solidFill>
                <a:latin typeface="Calibri" panose="020F0502020204030204" pitchFamily="34" charset="0"/>
                <a:cs typeface="Calibri" panose="020F0502020204030204" pitchFamily="34" charset="0"/>
              </a:rPr>
              <a:t>High-voltage circuit breakers are typically SF6 -based, while circuit breakers in the 15 kV class often use vacuum-based interruption mechanisms.</a:t>
            </a:r>
          </a:p>
          <a:p>
            <a:pPr algn="just">
              <a:spcAft>
                <a:spcPts val="1200"/>
              </a:spcAft>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Load break switches </a:t>
            </a:r>
            <a:r>
              <a:rPr lang="en-US" sz="1800" dirty="0">
                <a:solidFill>
                  <a:schemeClr val="tx1"/>
                </a:solidFill>
                <a:latin typeface="Calibri" panose="020F0502020204030204" pitchFamily="34" charset="0"/>
                <a:cs typeface="Calibri" panose="020F0502020204030204" pitchFamily="34" charset="0"/>
              </a:rPr>
              <a:t>are used to interrupt a circuit, but their capacity is limited to the maximum expected load on the circuit and cannot interrupt a circuit under fault conditions.</a:t>
            </a:r>
          </a:p>
          <a:p>
            <a:pPr algn="just">
              <a:spcAft>
                <a:spcPts val="1200"/>
              </a:spcAft>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Disconnect switches</a:t>
            </a:r>
            <a:r>
              <a:rPr lang="en-US" sz="1800" dirty="0">
                <a:solidFill>
                  <a:schemeClr val="tx1"/>
                </a:solidFill>
                <a:latin typeface="Calibri" panose="020F0502020204030204" pitchFamily="34" charset="0"/>
                <a:cs typeface="Calibri" panose="020F0502020204030204" pitchFamily="34" charset="0"/>
              </a:rPr>
              <a:t> are manual devices used to isolate a circuit or component that has already been de-energized.</a:t>
            </a:r>
          </a:p>
          <a:p>
            <a:pPr algn="just">
              <a:spcAft>
                <a:spcPts val="12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B1358D58-F10E-4B6E-88AB-A79113BC3C53}"/>
              </a:ext>
            </a:extLst>
          </p:cNvPr>
          <p:cNvSpPr>
            <a:spLocks noGrp="1"/>
          </p:cNvSpPr>
          <p:nvPr>
            <p:ph type="sldNum" sz="quarter" idx="12"/>
          </p:nvPr>
        </p:nvSpPr>
        <p:spPr/>
        <p:txBody>
          <a:bodyPr/>
          <a:lstStyle/>
          <a:p>
            <a:fld id="{98783A6C-F2E5-470E-8F07-6DF2D28172F3}" type="slidenum">
              <a:rPr lang="en-US" smtClean="0"/>
              <a:t>11</a:t>
            </a:fld>
            <a:endParaRPr lang="en-US"/>
          </a:p>
        </p:txBody>
      </p:sp>
      <p:sp>
        <p:nvSpPr>
          <p:cNvPr id="4" name="Text Placeholder 4">
            <a:extLst>
              <a:ext uri="{FF2B5EF4-FFF2-40B4-BE49-F238E27FC236}">
                <a16:creationId xmlns:a16="http://schemas.microsoft.com/office/drawing/2014/main" id="{1655E670-2DCF-5C64-8CB3-7123FBE7C2F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847575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3BB4-59D6-4C05-9F7C-84765E644E90}"/>
              </a:ext>
            </a:extLst>
          </p:cNvPr>
          <p:cNvSpPr>
            <a:spLocks noGrp="1"/>
          </p:cNvSpPr>
          <p:nvPr>
            <p:ph type="title"/>
          </p:nvPr>
        </p:nvSpPr>
        <p:spPr/>
        <p:txBody>
          <a:bodyPr/>
          <a:lstStyle/>
          <a:p>
            <a:r>
              <a:rPr lang="en-US" sz="3600" dirty="0">
                <a:latin typeface="Calibri" panose="020F0502020204030204" pitchFamily="34" charset="0"/>
                <a:cs typeface="Calibri" panose="020F0502020204030204" pitchFamily="34" charset="0"/>
              </a:rPr>
              <a:t>1.3 Compensating Device</a:t>
            </a:r>
          </a:p>
        </p:txBody>
      </p:sp>
      <p:sp>
        <p:nvSpPr>
          <p:cNvPr id="3" name="Content Placeholder 2">
            <a:extLst>
              <a:ext uri="{FF2B5EF4-FFF2-40B4-BE49-F238E27FC236}">
                <a16:creationId xmlns:a16="http://schemas.microsoft.com/office/drawing/2014/main" id="{EA02E92D-98FA-4089-BD79-027A849D5296}"/>
              </a:ext>
            </a:extLst>
          </p:cNvPr>
          <p:cNvSpPr>
            <a:spLocks noGrp="1"/>
          </p:cNvSpPr>
          <p:nvPr>
            <p:ph idx="1"/>
          </p:nvPr>
        </p:nvSpPr>
        <p:spPr>
          <a:xfrm>
            <a:off x="457200" y="1066801"/>
            <a:ext cx="8229600" cy="4533900"/>
          </a:xfrm>
        </p:spPr>
        <p:txBody>
          <a:bodyPr>
            <a:noAutofit/>
          </a:bodyPr>
          <a:lstStyle/>
          <a:p>
            <a:pPr marL="0" indent="0" algn="just">
              <a:spcAft>
                <a:spcPts val="1200"/>
              </a:spcAft>
              <a:buNone/>
            </a:pPr>
            <a:r>
              <a:rPr lang="en-US" sz="2000" dirty="0">
                <a:solidFill>
                  <a:schemeClr val="tx1"/>
                </a:solidFill>
                <a:effectLst/>
                <a:latin typeface="Calibri" panose="020F0502020204030204" pitchFamily="34" charset="0"/>
                <a:cs typeface="Calibri" panose="020F0502020204030204" pitchFamily="34" charset="0"/>
              </a:rPr>
              <a:t>Compensating devices are used in a distribution system to adjust the voltage or reactive power flow. These devices include:</a:t>
            </a:r>
          </a:p>
          <a:p>
            <a:pPr algn="just">
              <a:spcAft>
                <a:spcPts val="1200"/>
              </a:spcAft>
              <a:buFont typeface="Arial" panose="020B0604020202020204" pitchFamily="34" charset="0"/>
              <a:buChar char="•"/>
            </a:pPr>
            <a:r>
              <a:rPr lang="en-US" sz="2000" b="1" dirty="0">
                <a:solidFill>
                  <a:schemeClr val="tx1"/>
                </a:solidFill>
                <a:effectLst/>
                <a:latin typeface="Calibri" panose="020F0502020204030204" pitchFamily="34" charset="0"/>
                <a:cs typeface="Calibri" panose="020F0502020204030204" pitchFamily="34" charset="0"/>
              </a:rPr>
              <a:t>Regulators:</a:t>
            </a:r>
            <a:r>
              <a:rPr lang="en-US" sz="2000" dirty="0">
                <a:solidFill>
                  <a:schemeClr val="tx1"/>
                </a:solidFill>
                <a:effectLst/>
                <a:latin typeface="Calibri" panose="020F0502020204030204" pitchFamily="34" charset="0"/>
                <a:cs typeface="Calibri" panose="020F0502020204030204" pitchFamily="34" charset="0"/>
              </a:rPr>
              <a:t> These devices are autotransformers that can change the output voltage by moving the tap up or down.</a:t>
            </a:r>
          </a:p>
          <a:p>
            <a:pPr algn="just">
              <a:spcAft>
                <a:spcPts val="1200"/>
              </a:spcAft>
              <a:buFont typeface="Arial" panose="020B0604020202020204" pitchFamily="34" charset="0"/>
              <a:buChar char="•"/>
            </a:pPr>
            <a:r>
              <a:rPr lang="en-US" sz="2000" b="1" dirty="0">
                <a:solidFill>
                  <a:schemeClr val="tx1"/>
                </a:solidFill>
                <a:effectLst/>
                <a:latin typeface="Calibri" panose="020F0502020204030204" pitchFamily="34" charset="0"/>
                <a:cs typeface="Calibri" panose="020F0502020204030204" pitchFamily="34" charset="0"/>
              </a:rPr>
              <a:t>Capacitors:</a:t>
            </a:r>
            <a:r>
              <a:rPr lang="en-US" sz="2000" dirty="0">
                <a:solidFill>
                  <a:schemeClr val="tx1"/>
                </a:solidFill>
                <a:effectLst/>
                <a:latin typeface="Calibri" panose="020F0502020204030204" pitchFamily="34" charset="0"/>
                <a:cs typeface="Calibri" panose="020F0502020204030204" pitchFamily="34" charset="0"/>
              </a:rPr>
              <a:t> These devices provide reactive power and can be fixed or switched. Switch capacitors can be turned on to provide reactive power in response to voltage, reactive power flow, or temperature, or they can have a fixed time-based switching schedule.</a:t>
            </a:r>
          </a:p>
          <a:p>
            <a:pPr algn="just">
              <a:spcAft>
                <a:spcPts val="1200"/>
              </a:spcAft>
              <a:buFont typeface="Arial" panose="020B0604020202020204" pitchFamily="34" charset="0"/>
              <a:buChar char="•"/>
            </a:pPr>
            <a:r>
              <a:rPr lang="en-US" sz="2000" b="1" dirty="0">
                <a:solidFill>
                  <a:schemeClr val="tx1"/>
                </a:solidFill>
                <a:effectLst/>
                <a:latin typeface="Calibri" panose="020F0502020204030204" pitchFamily="34" charset="0"/>
                <a:cs typeface="Calibri" panose="020F0502020204030204" pitchFamily="34" charset="0"/>
              </a:rPr>
              <a:t>Reactors:</a:t>
            </a:r>
            <a:r>
              <a:rPr lang="en-US" sz="2000" dirty="0">
                <a:solidFill>
                  <a:schemeClr val="tx1"/>
                </a:solidFill>
                <a:effectLst/>
                <a:latin typeface="Calibri" panose="020F0502020204030204" pitchFamily="34" charset="0"/>
                <a:cs typeface="Calibri" panose="020F0502020204030204" pitchFamily="34" charset="0"/>
              </a:rPr>
              <a:t> These devices can be installed in substations to absorb reactive power. They are not commonly used in distribution substations, but may be used in transmission substations to compensate for the reactive power of high-voltage transmission lines under light load conditions.</a:t>
            </a:r>
          </a:p>
          <a:p>
            <a:pPr algn="just">
              <a:spcAft>
                <a:spcPts val="1200"/>
              </a:spcAft>
            </a:pPr>
            <a:endParaRPr lang="en-US" sz="20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BCA87E49-254F-4109-993E-BCD55DEE7F7B}"/>
              </a:ext>
            </a:extLst>
          </p:cNvPr>
          <p:cNvSpPr>
            <a:spLocks noGrp="1"/>
          </p:cNvSpPr>
          <p:nvPr>
            <p:ph type="sldNum" sz="quarter" idx="12"/>
          </p:nvPr>
        </p:nvSpPr>
        <p:spPr/>
        <p:txBody>
          <a:bodyPr/>
          <a:lstStyle/>
          <a:p>
            <a:fld id="{98783A6C-F2E5-470E-8F07-6DF2D28172F3}" type="slidenum">
              <a:rPr lang="en-US" smtClean="0"/>
              <a:t>12</a:t>
            </a:fld>
            <a:endParaRPr lang="en-US"/>
          </a:p>
        </p:txBody>
      </p:sp>
      <p:sp>
        <p:nvSpPr>
          <p:cNvPr id="4" name="Text Placeholder 4">
            <a:extLst>
              <a:ext uri="{FF2B5EF4-FFF2-40B4-BE49-F238E27FC236}">
                <a16:creationId xmlns:a16="http://schemas.microsoft.com/office/drawing/2014/main" id="{7E8F9409-54C2-5D0F-A1D6-771F977EF7E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090096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088A3-A9E2-47AE-B22F-155FD6E4A966}"/>
              </a:ext>
            </a:extLst>
          </p:cNvPr>
          <p:cNvSpPr>
            <a:spLocks noGrp="1"/>
          </p:cNvSpPr>
          <p:nvPr>
            <p:ph type="title"/>
          </p:nvPr>
        </p:nvSpPr>
        <p:spPr/>
        <p:txBody>
          <a:bodyPr/>
          <a:lstStyle/>
          <a:p>
            <a:r>
              <a:rPr lang="en-US" sz="3600" dirty="0">
                <a:latin typeface="Calibri" panose="020F0502020204030204" pitchFamily="34" charset="0"/>
                <a:cs typeface="Calibri" panose="020F0502020204030204" pitchFamily="34" charset="0"/>
              </a:rPr>
              <a:t>1.4 Protection Equipment</a:t>
            </a:r>
          </a:p>
        </p:txBody>
      </p:sp>
      <p:sp>
        <p:nvSpPr>
          <p:cNvPr id="3" name="Content Placeholder 2">
            <a:extLst>
              <a:ext uri="{FF2B5EF4-FFF2-40B4-BE49-F238E27FC236}">
                <a16:creationId xmlns:a16="http://schemas.microsoft.com/office/drawing/2014/main" id="{95522078-DEC7-43F6-AB82-3B5D3755E742}"/>
              </a:ext>
            </a:extLst>
          </p:cNvPr>
          <p:cNvSpPr>
            <a:spLocks noGrp="1"/>
          </p:cNvSpPr>
          <p:nvPr>
            <p:ph idx="1"/>
          </p:nvPr>
        </p:nvSpPr>
        <p:spPr>
          <a:xfrm>
            <a:off x="457200" y="1009651"/>
            <a:ext cx="8229600" cy="5013328"/>
          </a:xfrm>
        </p:spPr>
        <p:txBody>
          <a:bodyPr>
            <a:noAutofit/>
          </a:bodyPr>
          <a:lstStyle/>
          <a:p>
            <a:pPr marL="0" indent="0" algn="just">
              <a:spcAft>
                <a:spcPts val="600"/>
              </a:spcAft>
              <a:buNone/>
            </a:pPr>
            <a:r>
              <a:rPr lang="en-US" sz="1800" dirty="0">
                <a:solidFill>
                  <a:schemeClr val="tx1"/>
                </a:solidFill>
                <a:latin typeface="Calibri" panose="020F0502020204030204" pitchFamily="34" charset="0"/>
                <a:cs typeface="Calibri" panose="020F0502020204030204" pitchFamily="34" charset="0"/>
              </a:rPr>
              <a:t>Protection equipment in a distribution system is designed to respond to abnormal conditions such as high current due to faults and high voltage caused by circuit switching or lightning. These types of equipment include:</a:t>
            </a:r>
          </a:p>
          <a:p>
            <a:pPr algn="just">
              <a:spcAft>
                <a:spcPts val="600"/>
              </a:spcAft>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Relays:</a:t>
            </a:r>
            <a:r>
              <a:rPr lang="en-US" sz="1800" dirty="0">
                <a:solidFill>
                  <a:schemeClr val="tx1"/>
                </a:solidFill>
                <a:latin typeface="Calibri" panose="020F0502020204030204" pitchFamily="34" charset="0"/>
                <a:cs typeface="Calibri" panose="020F0502020204030204" pitchFamily="34" charset="0"/>
              </a:rPr>
              <a:t> Inverse time overcurrent and instantaneous relays are the most common types of relays used in distribution systems. They monitor the current on distribution feeders emanating from the substation and send trip signals to associated circuit breakers to trip if the current exceeds a certain threshold.</a:t>
            </a:r>
          </a:p>
          <a:p>
            <a:pPr algn="just">
              <a:spcAft>
                <a:spcPts val="600"/>
              </a:spcAft>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Fuses:</a:t>
            </a:r>
            <a:r>
              <a:rPr lang="en-US" sz="1800" dirty="0">
                <a:solidFill>
                  <a:schemeClr val="tx1"/>
                </a:solidFill>
                <a:latin typeface="Calibri" panose="020F0502020204030204" pitchFamily="34" charset="0"/>
                <a:cs typeface="Calibri" panose="020F0502020204030204" pitchFamily="34" charset="0"/>
              </a:rPr>
              <a:t> High-voltage fuses are sometimes used on the high-voltage side of power transformers to protect them from faults.</a:t>
            </a:r>
          </a:p>
          <a:p>
            <a:pPr algn="just">
              <a:spcAft>
                <a:spcPts val="600"/>
              </a:spcAft>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Surge arresters: </a:t>
            </a:r>
            <a:r>
              <a:rPr lang="en-US" sz="1800" dirty="0">
                <a:solidFill>
                  <a:schemeClr val="tx1"/>
                </a:solidFill>
                <a:latin typeface="Calibri" panose="020F0502020204030204" pitchFamily="34" charset="0"/>
                <a:cs typeface="Calibri" panose="020F0502020204030204" pitchFamily="34" charset="0"/>
              </a:rPr>
              <a:t>These devices limit voltage on equipment by discharging or bypassing surge current created by switching or lightning.</a:t>
            </a:r>
          </a:p>
          <a:p>
            <a:pPr algn="just">
              <a:spcAft>
                <a:spcPts val="600"/>
              </a:spcAft>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Static wires:</a:t>
            </a:r>
            <a:r>
              <a:rPr lang="en-US" sz="1800" dirty="0">
                <a:solidFill>
                  <a:schemeClr val="tx1"/>
                </a:solidFill>
                <a:latin typeface="Calibri" panose="020F0502020204030204" pitchFamily="34" charset="0"/>
                <a:cs typeface="Calibri" panose="020F0502020204030204" pitchFamily="34" charset="0"/>
              </a:rPr>
              <a:t> These wires, which are located at the top of poles bringing an overhead transmission line into the substation or an overhead distribution line going out of the substation, protect substation equipment during lightning storms by diverting lightning surges to the ground.</a:t>
            </a:r>
          </a:p>
        </p:txBody>
      </p:sp>
      <p:sp>
        <p:nvSpPr>
          <p:cNvPr id="7" name="Slide Number Placeholder 6">
            <a:extLst>
              <a:ext uri="{FF2B5EF4-FFF2-40B4-BE49-F238E27FC236}">
                <a16:creationId xmlns:a16="http://schemas.microsoft.com/office/drawing/2014/main" id="{4C8CD643-3864-4B7C-966C-396253F78465}"/>
              </a:ext>
            </a:extLst>
          </p:cNvPr>
          <p:cNvSpPr>
            <a:spLocks noGrp="1"/>
          </p:cNvSpPr>
          <p:nvPr>
            <p:ph type="sldNum" sz="quarter" idx="12"/>
          </p:nvPr>
        </p:nvSpPr>
        <p:spPr/>
        <p:txBody>
          <a:bodyPr/>
          <a:lstStyle/>
          <a:p>
            <a:fld id="{98783A6C-F2E5-470E-8F07-6DF2D28172F3}" type="slidenum">
              <a:rPr lang="en-US" smtClean="0"/>
              <a:t>13</a:t>
            </a:fld>
            <a:endParaRPr lang="en-US"/>
          </a:p>
        </p:txBody>
      </p:sp>
      <p:sp>
        <p:nvSpPr>
          <p:cNvPr id="4" name="Text Placeholder 4">
            <a:extLst>
              <a:ext uri="{FF2B5EF4-FFF2-40B4-BE49-F238E27FC236}">
                <a16:creationId xmlns:a16="http://schemas.microsoft.com/office/drawing/2014/main" id="{F78514B3-5A74-BA43-E99A-4C6FDD97D49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951470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D55A-ACD3-40AA-AB6A-F5EEEECA3DFA}"/>
              </a:ext>
            </a:extLst>
          </p:cNvPr>
          <p:cNvSpPr>
            <a:spLocks noGrp="1"/>
          </p:cNvSpPr>
          <p:nvPr>
            <p:ph type="title"/>
          </p:nvPr>
        </p:nvSpPr>
        <p:spPr/>
        <p:txBody>
          <a:bodyPr/>
          <a:lstStyle/>
          <a:p>
            <a:r>
              <a:rPr lang="en-US" sz="3600" dirty="0">
                <a:latin typeface="Calibri" panose="020F0502020204030204" pitchFamily="34" charset="0"/>
                <a:cs typeface="Calibri" panose="020F0502020204030204" pitchFamily="34" charset="0"/>
              </a:rPr>
              <a:t>1.5 Control and Monitoring Devices</a:t>
            </a:r>
          </a:p>
        </p:txBody>
      </p:sp>
      <p:sp>
        <p:nvSpPr>
          <p:cNvPr id="3" name="Content Placeholder 2">
            <a:extLst>
              <a:ext uri="{FF2B5EF4-FFF2-40B4-BE49-F238E27FC236}">
                <a16:creationId xmlns:a16="http://schemas.microsoft.com/office/drawing/2014/main" id="{D1910136-2382-424F-903A-BFBE44EC3961}"/>
              </a:ext>
            </a:extLst>
          </p:cNvPr>
          <p:cNvSpPr>
            <a:spLocks noGrp="1"/>
          </p:cNvSpPr>
          <p:nvPr>
            <p:ph idx="1"/>
          </p:nvPr>
        </p:nvSpPr>
        <p:spPr>
          <a:xfrm>
            <a:off x="457200" y="1066803"/>
            <a:ext cx="8229600" cy="4902197"/>
          </a:xfrm>
        </p:spPr>
        <p:txBody>
          <a:bodyPr>
            <a:noAutofit/>
          </a:bodyPr>
          <a:lstStyle/>
          <a:p>
            <a:pPr algn="just">
              <a:spcAft>
                <a:spcPts val="1200"/>
              </a:spcAft>
              <a:buFont typeface="Arial" panose="020B0604020202020204" pitchFamily="34" charset="0"/>
              <a:buChar char="•"/>
            </a:pPr>
            <a:r>
              <a:rPr lang="en-US" sz="2000" b="1" dirty="0">
                <a:solidFill>
                  <a:schemeClr val="tx1"/>
                </a:solidFill>
                <a:latin typeface="Calibri" panose="020F0502020204030204" pitchFamily="34" charset="0"/>
                <a:cs typeface="Calibri" panose="020F0502020204030204" pitchFamily="34" charset="0"/>
              </a:rPr>
              <a:t>Current transformers (CTs) </a:t>
            </a:r>
            <a:r>
              <a:rPr lang="en-US" sz="2000" dirty="0">
                <a:solidFill>
                  <a:schemeClr val="tx1"/>
                </a:solidFill>
                <a:latin typeface="Calibri" panose="020F0502020204030204" pitchFamily="34" charset="0"/>
                <a:cs typeface="Calibri" panose="020F0502020204030204" pitchFamily="34" charset="0"/>
              </a:rPr>
              <a:t>reduce the current flowing on lines to lower values for meters and relays.</a:t>
            </a:r>
          </a:p>
          <a:p>
            <a:pPr algn="just">
              <a:spcAft>
                <a:spcPts val="1200"/>
              </a:spcAft>
              <a:buFont typeface="Arial" panose="020B0604020202020204" pitchFamily="34" charset="0"/>
              <a:buChar char="•"/>
            </a:pPr>
            <a:r>
              <a:rPr lang="en-US" sz="2000" b="1" dirty="0">
                <a:solidFill>
                  <a:schemeClr val="tx1"/>
                </a:solidFill>
                <a:latin typeface="Calibri" panose="020F0502020204030204" pitchFamily="34" charset="0"/>
                <a:cs typeface="Calibri" panose="020F0502020204030204" pitchFamily="34" charset="0"/>
              </a:rPr>
              <a:t>Voltage transformers (VTs) </a:t>
            </a:r>
            <a:r>
              <a:rPr lang="en-US" sz="2000" dirty="0">
                <a:solidFill>
                  <a:schemeClr val="tx1"/>
                </a:solidFill>
                <a:latin typeface="Calibri" panose="020F0502020204030204" pitchFamily="34" charset="0"/>
                <a:cs typeface="Calibri" panose="020F0502020204030204" pitchFamily="34" charset="0"/>
              </a:rPr>
              <a:t>or potential transformers (PTs) reduce high voltage to a lower value for metering and protection.</a:t>
            </a:r>
          </a:p>
          <a:p>
            <a:pPr algn="just">
              <a:spcAft>
                <a:spcPts val="1200"/>
              </a:spcAft>
              <a:buFont typeface="Arial" panose="020B0604020202020204" pitchFamily="34" charset="0"/>
              <a:buChar char="•"/>
            </a:pPr>
            <a:r>
              <a:rPr lang="en-US" sz="2000" b="1" dirty="0">
                <a:solidFill>
                  <a:schemeClr val="tx1"/>
                </a:solidFill>
                <a:latin typeface="Calibri" panose="020F0502020204030204" pitchFamily="34" charset="0"/>
                <a:cs typeface="Calibri" panose="020F0502020204030204" pitchFamily="34" charset="0"/>
              </a:rPr>
              <a:t>Capacitive voltage transformers (CVTs) </a:t>
            </a:r>
            <a:r>
              <a:rPr lang="en-US" sz="2000" dirty="0">
                <a:solidFill>
                  <a:schemeClr val="tx1"/>
                </a:solidFill>
                <a:latin typeface="Calibri" panose="020F0502020204030204" pitchFamily="34" charset="0"/>
                <a:cs typeface="Calibri" panose="020F0502020204030204" pitchFamily="34" charset="0"/>
              </a:rPr>
              <a:t>use the capacitive principle to reduce voltage.</a:t>
            </a:r>
          </a:p>
          <a:p>
            <a:pPr algn="just">
              <a:spcAft>
                <a:spcPts val="1200"/>
              </a:spcAft>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Substations have </a:t>
            </a:r>
            <a:r>
              <a:rPr lang="en-US" sz="2000" b="1" dirty="0">
                <a:solidFill>
                  <a:schemeClr val="tx1"/>
                </a:solidFill>
                <a:latin typeface="Calibri" panose="020F0502020204030204" pitchFamily="34" charset="0"/>
                <a:cs typeface="Calibri" panose="020F0502020204030204" pitchFamily="34" charset="0"/>
              </a:rPr>
              <a:t>transducers</a:t>
            </a:r>
            <a:r>
              <a:rPr lang="en-US" sz="2000" dirty="0">
                <a:solidFill>
                  <a:schemeClr val="tx1"/>
                </a:solidFill>
                <a:latin typeface="Calibri" panose="020F0502020204030204" pitchFamily="34" charset="0"/>
                <a:cs typeface="Calibri" panose="020F0502020204030204" pitchFamily="34" charset="0"/>
              </a:rPr>
              <a:t> to measure quantities such as ambient temperature, oil temperatures of transformers, and dissolved gases in transformer oil.</a:t>
            </a:r>
          </a:p>
          <a:p>
            <a:pPr algn="just">
              <a:spcAft>
                <a:spcPts val="1200"/>
              </a:spcAft>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Modern substations use </a:t>
            </a:r>
            <a:r>
              <a:rPr lang="en-US" sz="2000" b="1" dirty="0">
                <a:solidFill>
                  <a:schemeClr val="tx1"/>
                </a:solidFill>
                <a:latin typeface="Calibri" panose="020F0502020204030204" pitchFamily="34" charset="0"/>
                <a:cs typeface="Calibri" panose="020F0502020204030204" pitchFamily="34" charset="0"/>
              </a:rPr>
              <a:t>cyber technology</a:t>
            </a:r>
            <a:r>
              <a:rPr lang="en-US" sz="2000" dirty="0">
                <a:solidFill>
                  <a:schemeClr val="tx1"/>
                </a:solidFill>
                <a:latin typeface="Calibri" panose="020F0502020204030204" pitchFamily="34" charset="0"/>
                <a:cs typeface="Calibri" panose="020F0502020204030204" pitchFamily="34" charset="0"/>
              </a:rPr>
              <a:t>, including computers and communication links (e.g. microwave, fiber optics, radio) and remote terminal units (RTUs) to collect and convey information to the supervisory control and data acquisition (</a:t>
            </a:r>
            <a:r>
              <a:rPr lang="en-US" sz="2000" b="1" dirty="0">
                <a:solidFill>
                  <a:schemeClr val="tx1"/>
                </a:solidFill>
                <a:latin typeface="Calibri" panose="020F0502020204030204" pitchFamily="34" charset="0"/>
                <a:cs typeface="Calibri" panose="020F0502020204030204" pitchFamily="34" charset="0"/>
              </a:rPr>
              <a:t>SCADA</a:t>
            </a:r>
            <a:r>
              <a:rPr lang="en-US" sz="2000" dirty="0">
                <a:solidFill>
                  <a:schemeClr val="tx1"/>
                </a:solidFill>
                <a:latin typeface="Calibri" panose="020F0502020204030204" pitchFamily="34" charset="0"/>
                <a:cs typeface="Calibri" panose="020F0502020204030204" pitchFamily="34" charset="0"/>
              </a:rPr>
              <a:t>) system in the control room.</a:t>
            </a:r>
          </a:p>
        </p:txBody>
      </p:sp>
      <p:sp>
        <p:nvSpPr>
          <p:cNvPr id="7" name="Slide Number Placeholder 6">
            <a:extLst>
              <a:ext uri="{FF2B5EF4-FFF2-40B4-BE49-F238E27FC236}">
                <a16:creationId xmlns:a16="http://schemas.microsoft.com/office/drawing/2014/main" id="{B8C79923-830F-4194-967C-4916F0A20325}"/>
              </a:ext>
            </a:extLst>
          </p:cNvPr>
          <p:cNvSpPr>
            <a:spLocks noGrp="1"/>
          </p:cNvSpPr>
          <p:nvPr>
            <p:ph type="sldNum" sz="quarter" idx="12"/>
          </p:nvPr>
        </p:nvSpPr>
        <p:spPr/>
        <p:txBody>
          <a:bodyPr/>
          <a:lstStyle/>
          <a:p>
            <a:fld id="{98783A6C-F2E5-470E-8F07-6DF2D28172F3}" type="slidenum">
              <a:rPr lang="en-US" smtClean="0"/>
              <a:t>14</a:t>
            </a:fld>
            <a:endParaRPr lang="en-US"/>
          </a:p>
        </p:txBody>
      </p:sp>
      <p:sp>
        <p:nvSpPr>
          <p:cNvPr id="4" name="Text Placeholder 4">
            <a:extLst>
              <a:ext uri="{FF2B5EF4-FFF2-40B4-BE49-F238E27FC236}">
                <a16:creationId xmlns:a16="http://schemas.microsoft.com/office/drawing/2014/main" id="{3245EB38-E686-F122-F9B8-EDFE9081870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016931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FA3B-9364-4627-9E61-AF8C483161D4}"/>
              </a:ext>
            </a:extLst>
          </p:cNvPr>
          <p:cNvSpPr>
            <a:spLocks noGrp="1"/>
          </p:cNvSpPr>
          <p:nvPr>
            <p:ph type="title"/>
          </p:nvPr>
        </p:nvSpPr>
        <p:spPr/>
        <p:txBody>
          <a:bodyPr/>
          <a:lstStyle/>
          <a:p>
            <a:r>
              <a:rPr lang="en-US" sz="3600" dirty="0">
                <a:latin typeface="Calibri" panose="020F0502020204030204" pitchFamily="34" charset="0"/>
                <a:cs typeface="Calibri" panose="020F0502020204030204" pitchFamily="34" charset="0"/>
              </a:rPr>
              <a:t>2. Primary System Components</a:t>
            </a:r>
          </a:p>
        </p:txBody>
      </p:sp>
      <p:sp>
        <p:nvSpPr>
          <p:cNvPr id="3" name="Content Placeholder 2">
            <a:extLst>
              <a:ext uri="{FF2B5EF4-FFF2-40B4-BE49-F238E27FC236}">
                <a16:creationId xmlns:a16="http://schemas.microsoft.com/office/drawing/2014/main" id="{CA7D7E1F-00FA-4DC8-8B15-F7C2D29C4F5B}"/>
              </a:ext>
            </a:extLst>
          </p:cNvPr>
          <p:cNvSpPr>
            <a:spLocks noGrp="1"/>
          </p:cNvSpPr>
          <p:nvPr>
            <p:ph idx="1"/>
          </p:nvPr>
        </p:nvSpPr>
        <p:spPr>
          <a:xfrm>
            <a:off x="571500" y="904739"/>
            <a:ext cx="4533900" cy="4683395"/>
          </a:xfrm>
        </p:spPr>
        <p:txBody>
          <a:bodyPr/>
          <a:lstStyle/>
          <a:p>
            <a:pPr algn="just">
              <a:spcAft>
                <a:spcPts val="1200"/>
              </a:spcAft>
              <a:buFont typeface="Arial" panose="020B0604020202020204" pitchFamily="34" charset="0"/>
              <a:buChar char="•"/>
            </a:pPr>
            <a:r>
              <a:rPr lang="en-US" sz="2000" dirty="0">
                <a:solidFill>
                  <a:schemeClr val="tx1"/>
                </a:solidFill>
                <a:effectLst/>
                <a:latin typeface="Calibri" panose="020F0502020204030204" pitchFamily="34" charset="0"/>
                <a:cs typeface="Calibri" panose="020F0502020204030204" pitchFamily="34" charset="0"/>
              </a:rPr>
              <a:t>The primary distribution system consists of feeders that extend from the substation to distribution transformers.</a:t>
            </a:r>
          </a:p>
          <a:p>
            <a:pPr algn="just">
              <a:spcAft>
                <a:spcPts val="1200"/>
              </a:spcAft>
              <a:buFont typeface="Arial" panose="020B0604020202020204" pitchFamily="34" charset="0"/>
              <a:buChar char="•"/>
            </a:pPr>
            <a:r>
              <a:rPr lang="en-US" sz="2000" dirty="0">
                <a:solidFill>
                  <a:schemeClr val="tx1"/>
                </a:solidFill>
                <a:effectLst/>
                <a:latin typeface="Calibri" panose="020F0502020204030204" pitchFamily="34" charset="0"/>
                <a:cs typeface="Calibri" panose="020F0502020204030204" pitchFamily="34" charset="0"/>
              </a:rPr>
              <a:t>Figure on the right shows an example of an overhead primary distribution feeder along a city street.</a:t>
            </a:r>
          </a:p>
          <a:p>
            <a:pPr algn="just">
              <a:spcAft>
                <a:spcPts val="1200"/>
              </a:spcAft>
              <a:buFont typeface="Arial" panose="020B0604020202020204" pitchFamily="34" charset="0"/>
              <a:buChar char="•"/>
            </a:pPr>
            <a:r>
              <a:rPr lang="en-US" sz="2000" dirty="0">
                <a:solidFill>
                  <a:schemeClr val="tx1"/>
                </a:solidFill>
                <a:effectLst/>
                <a:latin typeface="Calibri" panose="020F0502020204030204" pitchFamily="34" charset="0"/>
                <a:cs typeface="Calibri" panose="020F0502020204030204" pitchFamily="34" charset="0"/>
              </a:rPr>
              <a:t>These feeders can have different configurations and conductor types and have associated devices for protection and control.</a:t>
            </a:r>
          </a:p>
          <a:p>
            <a:pPr algn="just">
              <a:spcAft>
                <a:spcPts val="1200"/>
              </a:spcAft>
              <a:buFont typeface="Arial" panose="020B0604020202020204" pitchFamily="34" charset="0"/>
              <a:buChar char="•"/>
            </a:pPr>
            <a:r>
              <a:rPr lang="en-US" sz="2000" dirty="0">
                <a:solidFill>
                  <a:schemeClr val="tx1"/>
                </a:solidFill>
                <a:effectLst/>
                <a:latin typeface="Calibri" panose="020F0502020204030204" pitchFamily="34" charset="0"/>
                <a:cs typeface="Calibri" panose="020F0502020204030204" pitchFamily="34" charset="0"/>
              </a:rPr>
              <a:t>This section provides a brief overview of these devices.</a:t>
            </a:r>
          </a:p>
          <a:p>
            <a:pPr algn="just">
              <a:spcAft>
                <a:spcPts val="1200"/>
              </a:spcAft>
            </a:pPr>
            <a:endParaRPr lang="en-US" sz="20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D9F60DA0-7DE0-410F-A29E-652B5E149417}"/>
              </a:ext>
            </a:extLst>
          </p:cNvPr>
          <p:cNvSpPr>
            <a:spLocks noGrp="1"/>
          </p:cNvSpPr>
          <p:nvPr>
            <p:ph type="sldNum" sz="quarter" idx="12"/>
          </p:nvPr>
        </p:nvSpPr>
        <p:spPr/>
        <p:txBody>
          <a:bodyPr/>
          <a:lstStyle/>
          <a:p>
            <a:fld id="{98783A6C-F2E5-470E-8F07-6DF2D28172F3}" type="slidenum">
              <a:rPr lang="en-US" smtClean="0"/>
              <a:t>15</a:t>
            </a:fld>
            <a:endParaRPr lang="en-US"/>
          </a:p>
        </p:txBody>
      </p:sp>
      <p:pic>
        <p:nvPicPr>
          <p:cNvPr id="8" name="Picture 7">
            <a:extLst>
              <a:ext uri="{FF2B5EF4-FFF2-40B4-BE49-F238E27FC236}">
                <a16:creationId xmlns:a16="http://schemas.microsoft.com/office/drawing/2014/main" id="{53297617-C2EC-412C-83DC-BB760DA3877A}"/>
              </a:ext>
            </a:extLst>
          </p:cNvPr>
          <p:cNvPicPr>
            <a:picLocks noChangeAspect="1"/>
          </p:cNvPicPr>
          <p:nvPr/>
        </p:nvPicPr>
        <p:blipFill>
          <a:blip r:embed="rId2"/>
          <a:stretch>
            <a:fillRect/>
          </a:stretch>
        </p:blipFill>
        <p:spPr>
          <a:xfrm>
            <a:off x="5440053" y="904739"/>
            <a:ext cx="3039094" cy="4816617"/>
          </a:xfrm>
          <a:prstGeom prst="rect">
            <a:avLst/>
          </a:prstGeom>
        </p:spPr>
      </p:pic>
      <p:sp>
        <p:nvSpPr>
          <p:cNvPr id="4" name="Text Placeholder 4">
            <a:extLst>
              <a:ext uri="{FF2B5EF4-FFF2-40B4-BE49-F238E27FC236}">
                <a16:creationId xmlns:a16="http://schemas.microsoft.com/office/drawing/2014/main" id="{8A8730B3-33C3-4288-3A69-AE05FC06B18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018432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81A0C-5879-44E4-919C-6B0485CECAEA}"/>
              </a:ext>
            </a:extLst>
          </p:cNvPr>
          <p:cNvSpPr>
            <a:spLocks noGrp="1"/>
          </p:cNvSpPr>
          <p:nvPr>
            <p:ph type="title"/>
          </p:nvPr>
        </p:nvSpPr>
        <p:spPr/>
        <p:txBody>
          <a:bodyPr/>
          <a:lstStyle/>
          <a:p>
            <a:r>
              <a:rPr lang="en-US" dirty="0"/>
              <a:t>2.1 Feeders and Laterals</a:t>
            </a:r>
          </a:p>
        </p:txBody>
      </p:sp>
      <p:sp>
        <p:nvSpPr>
          <p:cNvPr id="3" name="Content Placeholder 2">
            <a:extLst>
              <a:ext uri="{FF2B5EF4-FFF2-40B4-BE49-F238E27FC236}">
                <a16:creationId xmlns:a16="http://schemas.microsoft.com/office/drawing/2014/main" id="{D0A8F0D2-028A-487F-B498-B520E1404472}"/>
              </a:ext>
            </a:extLst>
          </p:cNvPr>
          <p:cNvSpPr>
            <a:spLocks noGrp="1"/>
          </p:cNvSpPr>
          <p:nvPr>
            <p:ph idx="1"/>
          </p:nvPr>
        </p:nvSpPr>
        <p:spPr>
          <a:xfrm>
            <a:off x="457200" y="1066801"/>
            <a:ext cx="8229600" cy="5013328"/>
          </a:xfr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spcAft>
                <a:spcPts val="1200"/>
              </a:spcAft>
              <a:buFont typeface="Arial" panose="020B0604020202020204" pitchFamily="34" charset="0"/>
            </a:pPr>
            <a:r>
              <a:rPr lang="en-US" sz="2000" dirty="0">
                <a:solidFill>
                  <a:schemeClr val="tx1"/>
                </a:solidFill>
                <a:latin typeface="Calibri" panose="020F0502020204030204" pitchFamily="34" charset="0"/>
                <a:cs typeface="Calibri" panose="020F0502020204030204" pitchFamily="34" charset="0"/>
              </a:rPr>
              <a:t>Feeders and laterals in a distribution system can be overhead or underground.</a:t>
            </a:r>
          </a:p>
          <a:p>
            <a:pPr algn="just">
              <a:spcAft>
                <a:spcPts val="1200"/>
              </a:spcAft>
              <a:buFont typeface="Arial" panose="020B0604020202020204" pitchFamily="34" charset="0"/>
            </a:pPr>
            <a:r>
              <a:rPr lang="en-US" sz="2000" b="1" dirty="0">
                <a:solidFill>
                  <a:schemeClr val="tx1"/>
                </a:solidFill>
                <a:latin typeface="Calibri" panose="020F0502020204030204" pitchFamily="34" charset="0"/>
                <a:cs typeface="Calibri" panose="020F0502020204030204" pitchFamily="34" charset="0"/>
              </a:rPr>
              <a:t>Overhead feeders</a:t>
            </a:r>
            <a:r>
              <a:rPr lang="en-US" sz="2000" dirty="0">
                <a:solidFill>
                  <a:schemeClr val="tx1"/>
                </a:solidFill>
                <a:latin typeface="Calibri" panose="020F0502020204030204" pitchFamily="34" charset="0"/>
                <a:cs typeface="Calibri" panose="020F0502020204030204" pitchFamily="34" charset="0"/>
              </a:rPr>
              <a:t> have </a:t>
            </a:r>
            <a:r>
              <a:rPr lang="en-US" sz="2000" u="sng" dirty="0">
                <a:solidFill>
                  <a:schemeClr val="tx1"/>
                </a:solidFill>
                <a:latin typeface="Calibri" panose="020F0502020204030204" pitchFamily="34" charset="0"/>
                <a:cs typeface="Calibri" panose="020F0502020204030204" pitchFamily="34" charset="0"/>
              </a:rPr>
              <a:t>bare conductors </a:t>
            </a:r>
            <a:r>
              <a:rPr lang="en-US" sz="2000" dirty="0">
                <a:solidFill>
                  <a:schemeClr val="tx1"/>
                </a:solidFill>
                <a:latin typeface="Calibri" panose="020F0502020204030204" pitchFamily="34" charset="0"/>
                <a:cs typeface="Calibri" panose="020F0502020204030204" pitchFamily="34" charset="0"/>
              </a:rPr>
              <a:t>mounted on poles and can use copper, aluminum, or aluminum conductor steel reinforced (ACSR) conductors.</a:t>
            </a:r>
          </a:p>
          <a:p>
            <a:pPr lvl="1" algn="just">
              <a:spcAft>
                <a:spcPts val="1200"/>
              </a:spcAft>
              <a:buFont typeface="Courier New" panose="02070309020205020404" pitchFamily="49" charset="0"/>
              <a:buChar char="o"/>
            </a:pPr>
            <a:r>
              <a:rPr lang="en-US" sz="2000" dirty="0">
                <a:solidFill>
                  <a:schemeClr val="tx1"/>
                </a:solidFill>
                <a:latin typeface="Calibri" panose="020F0502020204030204" pitchFamily="34" charset="0"/>
                <a:cs typeface="Calibri" panose="020F0502020204030204" pitchFamily="34" charset="0"/>
              </a:rPr>
              <a:t>ACSR conductors are the most commonly used bare wires for overhead distribution feeders.</a:t>
            </a:r>
          </a:p>
          <a:p>
            <a:pPr algn="just">
              <a:spcAft>
                <a:spcPts val="1200"/>
              </a:spcAft>
              <a:buFont typeface="Arial" panose="020B0604020202020204" pitchFamily="34" charset="0"/>
            </a:pPr>
            <a:r>
              <a:rPr lang="en-US" sz="2000" b="1" dirty="0">
                <a:solidFill>
                  <a:schemeClr val="tx1"/>
                </a:solidFill>
                <a:latin typeface="Calibri" panose="020F0502020204030204" pitchFamily="34" charset="0"/>
                <a:cs typeface="Calibri" panose="020F0502020204030204" pitchFamily="34" charset="0"/>
              </a:rPr>
              <a:t>Underground feeders</a:t>
            </a:r>
            <a:r>
              <a:rPr lang="en-US" sz="2000" dirty="0">
                <a:solidFill>
                  <a:schemeClr val="tx1"/>
                </a:solidFill>
                <a:latin typeface="Calibri" panose="020F0502020204030204" pitchFamily="34" charset="0"/>
                <a:cs typeface="Calibri" panose="020F0502020204030204" pitchFamily="34" charset="0"/>
              </a:rPr>
              <a:t> use </a:t>
            </a:r>
            <a:r>
              <a:rPr lang="en-US" sz="2000" u="sng" dirty="0">
                <a:solidFill>
                  <a:schemeClr val="tx1"/>
                </a:solidFill>
                <a:latin typeface="Calibri" panose="020F0502020204030204" pitchFamily="34" charset="0"/>
                <a:cs typeface="Calibri" panose="020F0502020204030204" pitchFamily="34" charset="0"/>
              </a:rPr>
              <a:t>insulated cables</a:t>
            </a:r>
            <a:r>
              <a:rPr lang="en-US" sz="2000" dirty="0">
                <a:solidFill>
                  <a:schemeClr val="tx1"/>
                </a:solidFill>
                <a:latin typeface="Calibri" panose="020F0502020204030204" pitchFamily="34" charset="0"/>
                <a:cs typeface="Calibri" panose="020F0502020204030204" pitchFamily="34" charset="0"/>
              </a:rPr>
              <a:t> with copper or aluminum conductors and are insulated with ethylene propylene rubber (EPR) or cross-linked polyethylene (XLPE) polymeric insulation.</a:t>
            </a:r>
          </a:p>
          <a:p>
            <a:pPr algn="just">
              <a:spcAft>
                <a:spcPts val="1200"/>
              </a:spcAft>
              <a:buFont typeface="Arial" panose="020B0604020202020204" pitchFamily="34" charset="0"/>
            </a:pPr>
            <a:r>
              <a:rPr lang="en-US" sz="2000" b="1" dirty="0">
                <a:solidFill>
                  <a:schemeClr val="tx1"/>
                </a:solidFill>
                <a:latin typeface="Calibri" panose="020F0502020204030204" pitchFamily="34" charset="0"/>
                <a:cs typeface="Calibri" panose="020F0502020204030204" pitchFamily="34" charset="0"/>
              </a:rPr>
              <a:t>Tree wires</a:t>
            </a:r>
            <a:r>
              <a:rPr lang="en-US" sz="2000" dirty="0">
                <a:solidFill>
                  <a:schemeClr val="tx1"/>
                </a:solidFill>
                <a:latin typeface="Calibri" panose="020F0502020204030204" pitchFamily="34" charset="0"/>
                <a:cs typeface="Calibri" panose="020F0502020204030204" pitchFamily="34" charset="0"/>
              </a:rPr>
              <a:t> are another option for overhead feeders and are made of copper or aluminum conductors </a:t>
            </a:r>
            <a:r>
              <a:rPr lang="en-US" sz="2000" u="sng" dirty="0">
                <a:solidFill>
                  <a:schemeClr val="tx1"/>
                </a:solidFill>
                <a:latin typeface="Calibri" panose="020F0502020204030204" pitchFamily="34" charset="0"/>
                <a:cs typeface="Calibri" panose="020F0502020204030204" pitchFamily="34" charset="0"/>
              </a:rPr>
              <a:t>coated with insulation</a:t>
            </a:r>
            <a:r>
              <a:rPr lang="en-US" sz="2000" dirty="0">
                <a:solidFill>
                  <a:schemeClr val="tx1"/>
                </a:solidFill>
                <a:latin typeface="Calibri" panose="020F0502020204030204" pitchFamily="34" charset="0"/>
                <a:cs typeface="Calibri" panose="020F0502020204030204" pitchFamily="34" charset="0"/>
              </a:rPr>
              <a:t>. They are used in areas with dense vegetation and high likelihood of contact with trees.</a:t>
            </a:r>
          </a:p>
        </p:txBody>
      </p:sp>
      <p:sp>
        <p:nvSpPr>
          <p:cNvPr id="7" name="Slide Number Placeholder 6">
            <a:extLst>
              <a:ext uri="{FF2B5EF4-FFF2-40B4-BE49-F238E27FC236}">
                <a16:creationId xmlns:a16="http://schemas.microsoft.com/office/drawing/2014/main" id="{63286BAE-0068-4EE1-9B6A-95A6DDFAF87A}"/>
              </a:ext>
            </a:extLst>
          </p:cNvPr>
          <p:cNvSpPr>
            <a:spLocks noGrp="1"/>
          </p:cNvSpPr>
          <p:nvPr>
            <p:ph type="sldNum" sz="quarter" idx="12"/>
          </p:nvPr>
        </p:nvSpPr>
        <p:spPr/>
        <p:txBody>
          <a:bodyPr/>
          <a:lstStyle/>
          <a:p>
            <a:fld id="{98783A6C-F2E5-470E-8F07-6DF2D28172F3}" type="slidenum">
              <a:rPr lang="en-US" smtClean="0"/>
              <a:t>16</a:t>
            </a:fld>
            <a:endParaRPr lang="en-US"/>
          </a:p>
        </p:txBody>
      </p:sp>
      <p:sp>
        <p:nvSpPr>
          <p:cNvPr id="4" name="Text Placeholder 4">
            <a:extLst>
              <a:ext uri="{FF2B5EF4-FFF2-40B4-BE49-F238E27FC236}">
                <a16:creationId xmlns:a16="http://schemas.microsoft.com/office/drawing/2014/main" id="{BFC70F23-E60B-8419-F8AE-ECEEC232C40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213586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BE7F-4369-41FA-8B58-B2459279FF0B}"/>
              </a:ext>
            </a:extLst>
          </p:cNvPr>
          <p:cNvSpPr>
            <a:spLocks noGrp="1"/>
          </p:cNvSpPr>
          <p:nvPr>
            <p:ph type="title"/>
          </p:nvPr>
        </p:nvSpPr>
        <p:spPr>
          <a:xfrm>
            <a:off x="457200" y="140970"/>
            <a:ext cx="8229600" cy="866503"/>
          </a:xfrm>
        </p:spPr>
        <p:txBody>
          <a:bodyPr/>
          <a:lstStyle/>
          <a:p>
            <a:r>
              <a:rPr lang="en-US" sz="3600" dirty="0">
                <a:latin typeface="Calibri" panose="020F0502020204030204" pitchFamily="34" charset="0"/>
                <a:cs typeface="Calibri" panose="020F0502020204030204" pitchFamily="34" charset="0"/>
              </a:rPr>
              <a:t>2.2 Switches</a:t>
            </a:r>
          </a:p>
        </p:txBody>
      </p:sp>
      <p:sp>
        <p:nvSpPr>
          <p:cNvPr id="3" name="Content Placeholder 2">
            <a:extLst>
              <a:ext uri="{FF2B5EF4-FFF2-40B4-BE49-F238E27FC236}">
                <a16:creationId xmlns:a16="http://schemas.microsoft.com/office/drawing/2014/main" id="{4CA7B843-C292-4C86-9CA5-83D5C24004FD}"/>
              </a:ext>
            </a:extLst>
          </p:cNvPr>
          <p:cNvSpPr>
            <a:spLocks noGrp="1"/>
          </p:cNvSpPr>
          <p:nvPr>
            <p:ph idx="1"/>
          </p:nvPr>
        </p:nvSpPr>
        <p:spPr>
          <a:xfrm>
            <a:off x="457200" y="950323"/>
            <a:ext cx="8229600" cy="531207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600"/>
              </a:spcAft>
            </a:pPr>
            <a:r>
              <a:rPr lang="en-US" sz="2000" dirty="0">
                <a:solidFill>
                  <a:schemeClr val="tx1"/>
                </a:solidFill>
                <a:latin typeface="Calibri" panose="020F0502020204030204" pitchFamily="34" charset="0"/>
                <a:cs typeface="Calibri" panose="020F0502020204030204" pitchFamily="34" charset="0"/>
              </a:rPr>
              <a:t>Primary feeders in a distribution system are typically three-phase and have different types of switches installed for operating flexibility.</a:t>
            </a:r>
          </a:p>
          <a:p>
            <a:pPr algn="just">
              <a:spcAft>
                <a:spcPts val="600"/>
              </a:spcAft>
            </a:pPr>
            <a:r>
              <a:rPr lang="en-US" sz="2000" b="1" dirty="0">
                <a:solidFill>
                  <a:schemeClr val="tx1"/>
                </a:solidFill>
                <a:latin typeface="Calibri" panose="020F0502020204030204" pitchFamily="34" charset="0"/>
                <a:cs typeface="Calibri" panose="020F0502020204030204" pitchFamily="34" charset="0"/>
              </a:rPr>
              <a:t>Manual switches</a:t>
            </a:r>
            <a:r>
              <a:rPr lang="en-US" sz="2000" dirty="0">
                <a:solidFill>
                  <a:schemeClr val="tx1"/>
                </a:solidFill>
                <a:latin typeface="Calibri" panose="020F0502020204030204" pitchFamily="34" charset="0"/>
                <a:cs typeface="Calibri" panose="020F0502020204030204" pitchFamily="34" charset="0"/>
              </a:rPr>
              <a:t> are used to isolate a part of the feeder for maintenance and can only operate on a de-energized feeder.</a:t>
            </a:r>
          </a:p>
          <a:p>
            <a:pPr algn="just">
              <a:spcAft>
                <a:spcPts val="600"/>
              </a:spcAft>
            </a:pPr>
            <a:r>
              <a:rPr lang="en-US" sz="2000" b="1" dirty="0">
                <a:solidFill>
                  <a:schemeClr val="tx1"/>
                </a:solidFill>
                <a:latin typeface="Calibri" panose="020F0502020204030204" pitchFamily="34" charset="0"/>
                <a:cs typeface="Calibri" panose="020F0502020204030204" pitchFamily="34" charset="0"/>
              </a:rPr>
              <a:t>Sectionalizing switches or </a:t>
            </a:r>
            <a:r>
              <a:rPr lang="en-US" sz="2000" b="1" dirty="0" err="1">
                <a:solidFill>
                  <a:schemeClr val="tx1"/>
                </a:solidFill>
                <a:latin typeface="Calibri" panose="020F0502020204030204" pitchFamily="34" charset="0"/>
                <a:cs typeface="Calibri" panose="020F0502020204030204" pitchFamily="34" charset="0"/>
              </a:rPr>
              <a:t>sectionalizers</a:t>
            </a:r>
            <a:r>
              <a:rPr lang="en-US" sz="2000" dirty="0">
                <a:solidFill>
                  <a:schemeClr val="tx1"/>
                </a:solidFill>
                <a:latin typeface="Calibri" panose="020F0502020204030204" pitchFamily="34" charset="0"/>
                <a:cs typeface="Calibri" panose="020F0502020204030204" pitchFamily="34" charset="0"/>
              </a:rPr>
              <a:t> isolate parts of a feeder under fault conditions and do not have fault-clearing capabilities, but operate in conjunction with reclosers, which do have fault-clearing capabilities.</a:t>
            </a:r>
          </a:p>
          <a:p>
            <a:pPr lvl="1" algn="just">
              <a:spcAft>
                <a:spcPts val="600"/>
              </a:spcAft>
            </a:pPr>
            <a:r>
              <a:rPr lang="en-US" sz="2000" dirty="0" err="1">
                <a:solidFill>
                  <a:schemeClr val="tx1"/>
                </a:solidFill>
                <a:latin typeface="Calibri" panose="020F0502020204030204" pitchFamily="34" charset="0"/>
                <a:cs typeface="Calibri" panose="020F0502020204030204" pitchFamily="34" charset="0"/>
              </a:rPr>
              <a:t>Sectionalizers</a:t>
            </a:r>
            <a:r>
              <a:rPr lang="en-US" sz="2000" dirty="0">
                <a:solidFill>
                  <a:schemeClr val="tx1"/>
                </a:solidFill>
                <a:latin typeface="Calibri" panose="020F0502020204030204" pitchFamily="34" charset="0"/>
                <a:cs typeface="Calibri" panose="020F0502020204030204" pitchFamily="34" charset="0"/>
              </a:rPr>
              <a:t> have a counting mechanism to count the number of times the recloser has operated, and after a predetermined number of operations, they open when the recloser is open to disconnect the downstream part of the feeder.</a:t>
            </a:r>
          </a:p>
          <a:p>
            <a:pPr lvl="1" algn="just">
              <a:spcAft>
                <a:spcPts val="600"/>
              </a:spcAft>
            </a:pPr>
            <a:r>
              <a:rPr lang="en-US" sz="2000" dirty="0">
                <a:solidFill>
                  <a:schemeClr val="tx1"/>
                </a:solidFill>
                <a:latin typeface="Calibri" panose="020F0502020204030204" pitchFamily="34" charset="0"/>
                <a:cs typeface="Calibri" panose="020F0502020204030204" pitchFamily="34" charset="0"/>
              </a:rPr>
              <a:t>Advanced sectionalizing switches with communication capabilities are being deployed in automated systems to precisely locate faults and isolate the faulted part from the rest of the system.</a:t>
            </a:r>
          </a:p>
          <a:p>
            <a:pPr marL="0" indent="0" algn="just">
              <a:spcAft>
                <a:spcPts val="1200"/>
              </a:spcAft>
              <a:buNone/>
            </a:pPr>
            <a:endParaRPr lang="en-US" sz="20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241EE9B8-997E-4A22-833A-3C0FD84A8AEC}"/>
              </a:ext>
            </a:extLst>
          </p:cNvPr>
          <p:cNvSpPr>
            <a:spLocks noGrp="1"/>
          </p:cNvSpPr>
          <p:nvPr>
            <p:ph type="sldNum" sz="quarter" idx="12"/>
          </p:nvPr>
        </p:nvSpPr>
        <p:spPr/>
        <p:txBody>
          <a:bodyPr/>
          <a:lstStyle/>
          <a:p>
            <a:fld id="{98783A6C-F2E5-470E-8F07-6DF2D28172F3}" type="slidenum">
              <a:rPr lang="en-US" smtClean="0"/>
              <a:t>17</a:t>
            </a:fld>
            <a:endParaRPr lang="en-US"/>
          </a:p>
        </p:txBody>
      </p:sp>
      <p:sp>
        <p:nvSpPr>
          <p:cNvPr id="4" name="Text Placeholder 4">
            <a:extLst>
              <a:ext uri="{FF2B5EF4-FFF2-40B4-BE49-F238E27FC236}">
                <a16:creationId xmlns:a16="http://schemas.microsoft.com/office/drawing/2014/main" id="{D04E7B59-0ACA-288C-C48C-DF398E5FEDC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591862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BE7F-4369-41FA-8B58-B2459279FF0B}"/>
              </a:ext>
            </a:extLst>
          </p:cNvPr>
          <p:cNvSpPr>
            <a:spLocks noGrp="1"/>
          </p:cNvSpPr>
          <p:nvPr>
            <p:ph type="title"/>
          </p:nvPr>
        </p:nvSpPr>
        <p:spPr>
          <a:xfrm>
            <a:off x="457200" y="140970"/>
            <a:ext cx="8229600" cy="866503"/>
          </a:xfrm>
        </p:spPr>
        <p:txBody>
          <a:bodyPr/>
          <a:lstStyle/>
          <a:p>
            <a:r>
              <a:rPr lang="en-US" sz="3600" dirty="0">
                <a:latin typeface="Calibri" panose="020F0502020204030204" pitchFamily="34" charset="0"/>
                <a:cs typeface="Calibri" panose="020F0502020204030204" pitchFamily="34" charset="0"/>
              </a:rPr>
              <a:t>2.2 Switches</a:t>
            </a:r>
          </a:p>
        </p:txBody>
      </p:sp>
      <p:sp>
        <p:nvSpPr>
          <p:cNvPr id="3" name="Content Placeholder 2">
            <a:extLst>
              <a:ext uri="{FF2B5EF4-FFF2-40B4-BE49-F238E27FC236}">
                <a16:creationId xmlns:a16="http://schemas.microsoft.com/office/drawing/2014/main" id="{4CA7B843-C292-4C86-9CA5-83D5C24004FD}"/>
              </a:ext>
            </a:extLst>
          </p:cNvPr>
          <p:cNvSpPr>
            <a:spLocks noGrp="1"/>
          </p:cNvSpPr>
          <p:nvPr>
            <p:ph idx="1"/>
          </p:nvPr>
        </p:nvSpPr>
        <p:spPr>
          <a:xfrm>
            <a:off x="457200" y="950323"/>
            <a:ext cx="8229600" cy="531207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600"/>
              </a:spcAft>
            </a:pPr>
            <a:r>
              <a:rPr lang="en-US" sz="2000" dirty="0">
                <a:solidFill>
                  <a:schemeClr val="tx1"/>
                </a:solidFill>
                <a:latin typeface="Calibri" panose="020F0502020204030204" pitchFamily="34" charset="0"/>
                <a:cs typeface="Calibri" panose="020F0502020204030204" pitchFamily="34" charset="0"/>
              </a:rPr>
              <a:t>Three-phase main feeders also have a switch at the end, called a </a:t>
            </a:r>
            <a:r>
              <a:rPr lang="en-US" sz="2000" b="1" dirty="0">
                <a:solidFill>
                  <a:schemeClr val="tx1"/>
                </a:solidFill>
                <a:latin typeface="Calibri" panose="020F0502020204030204" pitchFamily="34" charset="0"/>
                <a:cs typeface="Calibri" panose="020F0502020204030204" pitchFamily="34" charset="0"/>
              </a:rPr>
              <a:t>tie switch</a:t>
            </a:r>
            <a:r>
              <a:rPr lang="en-US" sz="2000" dirty="0">
                <a:solidFill>
                  <a:schemeClr val="tx1"/>
                </a:solidFill>
                <a:latin typeface="Calibri" panose="020F0502020204030204" pitchFamily="34" charset="0"/>
                <a:cs typeface="Calibri" panose="020F0502020204030204" pitchFamily="34" charset="0"/>
              </a:rPr>
              <a:t>, which is normally open and can be manual or automated.</a:t>
            </a:r>
          </a:p>
          <a:p>
            <a:pPr lvl="1" algn="just">
              <a:spcAft>
                <a:spcPts val="600"/>
              </a:spcAft>
              <a:buFont typeface="Courier New" panose="02070309020205020404" pitchFamily="49" charset="0"/>
              <a:buChar char="o"/>
            </a:pPr>
            <a:r>
              <a:rPr lang="en-US" sz="2000" dirty="0">
                <a:solidFill>
                  <a:schemeClr val="tx1"/>
                </a:solidFill>
                <a:latin typeface="Calibri" panose="020F0502020204030204" pitchFamily="34" charset="0"/>
                <a:cs typeface="Calibri" panose="020F0502020204030204" pitchFamily="34" charset="0"/>
              </a:rPr>
              <a:t>In modern systems, tie switches are often automated to provide higher flexibility for system reconfiguration.</a:t>
            </a:r>
          </a:p>
          <a:p>
            <a:pPr marL="0" indent="0" algn="just">
              <a:spcAft>
                <a:spcPts val="1200"/>
              </a:spcAft>
              <a:buNone/>
            </a:pPr>
            <a:endParaRPr lang="en-US" sz="20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241EE9B8-997E-4A22-833A-3C0FD84A8AEC}"/>
              </a:ext>
            </a:extLst>
          </p:cNvPr>
          <p:cNvSpPr>
            <a:spLocks noGrp="1"/>
          </p:cNvSpPr>
          <p:nvPr>
            <p:ph type="sldNum" sz="quarter" idx="12"/>
          </p:nvPr>
        </p:nvSpPr>
        <p:spPr/>
        <p:txBody>
          <a:bodyPr/>
          <a:lstStyle/>
          <a:p>
            <a:fld id="{98783A6C-F2E5-470E-8F07-6DF2D28172F3}" type="slidenum">
              <a:rPr lang="en-US" smtClean="0"/>
              <a:t>18</a:t>
            </a:fld>
            <a:endParaRPr lang="en-US"/>
          </a:p>
        </p:txBody>
      </p:sp>
      <p:sp>
        <p:nvSpPr>
          <p:cNvPr id="4" name="Text Placeholder 4">
            <a:extLst>
              <a:ext uri="{FF2B5EF4-FFF2-40B4-BE49-F238E27FC236}">
                <a16:creationId xmlns:a16="http://schemas.microsoft.com/office/drawing/2014/main" id="{8710A782-F8F0-F711-CCCD-D47DF460A82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087138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E9B8-A51F-455E-AF6A-1BCB9F9A2784}"/>
              </a:ext>
            </a:extLst>
          </p:cNvPr>
          <p:cNvSpPr>
            <a:spLocks noGrp="1"/>
          </p:cNvSpPr>
          <p:nvPr>
            <p:ph type="title"/>
          </p:nvPr>
        </p:nvSpPr>
        <p:spPr/>
        <p:txBody>
          <a:bodyPr/>
          <a:lstStyle/>
          <a:p>
            <a:r>
              <a:rPr lang="en-US" dirty="0"/>
              <a:t>2.3 Compensating Devices</a:t>
            </a:r>
          </a:p>
        </p:txBody>
      </p:sp>
      <p:sp>
        <p:nvSpPr>
          <p:cNvPr id="3" name="Content Placeholder 2">
            <a:extLst>
              <a:ext uri="{FF2B5EF4-FFF2-40B4-BE49-F238E27FC236}">
                <a16:creationId xmlns:a16="http://schemas.microsoft.com/office/drawing/2014/main" id="{EF9CE0E1-0542-4243-BD8B-6F295C882B82}"/>
              </a:ext>
            </a:extLst>
          </p:cNvPr>
          <p:cNvSpPr>
            <a:spLocks noGrp="1"/>
          </p:cNvSpPr>
          <p:nvPr>
            <p:ph idx="1"/>
          </p:nvPr>
        </p:nvSpPr>
        <p:spPr>
          <a:xfrm>
            <a:off x="457200" y="1107147"/>
            <a:ext cx="8229600" cy="4391297"/>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spcAft>
                <a:spcPts val="1200"/>
              </a:spcAft>
            </a:pPr>
            <a:r>
              <a:rPr lang="en-US" sz="2000" b="1" dirty="0">
                <a:solidFill>
                  <a:schemeClr val="tx1"/>
                </a:solidFill>
                <a:latin typeface="Calibri" panose="020F0502020204030204" pitchFamily="34" charset="0"/>
                <a:cs typeface="Calibri" panose="020F0502020204030204" pitchFamily="34" charset="0"/>
              </a:rPr>
              <a:t>Capacitors:</a:t>
            </a:r>
            <a:r>
              <a:rPr lang="en-US" sz="2000" dirty="0">
                <a:solidFill>
                  <a:schemeClr val="tx1"/>
                </a:solidFill>
                <a:latin typeface="Calibri" panose="020F0502020204030204" pitchFamily="34" charset="0"/>
                <a:cs typeface="Calibri" panose="020F0502020204030204" pitchFamily="34" charset="0"/>
              </a:rPr>
              <a:t> Installed to inject reactive power and maintain proper voltage on feeders under changing load conditions.</a:t>
            </a:r>
          </a:p>
          <a:p>
            <a:pPr lvl="1" algn="just">
              <a:spcAft>
                <a:spcPts val="1200"/>
              </a:spcAft>
              <a:buFont typeface="Courier New" panose="02070309020205020404" pitchFamily="49" charset="0"/>
              <a:buChar char="o"/>
            </a:pPr>
            <a:r>
              <a:rPr lang="en-US" sz="2000" dirty="0">
                <a:solidFill>
                  <a:schemeClr val="tx1"/>
                </a:solidFill>
                <a:latin typeface="Calibri" panose="020F0502020204030204" pitchFamily="34" charset="0"/>
                <a:cs typeface="Calibri" panose="020F0502020204030204" pitchFamily="34" charset="0"/>
              </a:rPr>
              <a:t>Capacitors can be switched based on local control using time, temperature, voltage, reactive power, or a combination of them.</a:t>
            </a:r>
          </a:p>
          <a:p>
            <a:pPr lvl="1" algn="just">
              <a:spcAft>
                <a:spcPts val="1200"/>
              </a:spcAft>
              <a:buFont typeface="Courier New" panose="02070309020205020404" pitchFamily="49" charset="0"/>
              <a:buChar char="o"/>
            </a:pPr>
            <a:r>
              <a:rPr lang="en-US" sz="2000" dirty="0">
                <a:solidFill>
                  <a:schemeClr val="tx1"/>
                </a:solidFill>
                <a:latin typeface="Calibri" panose="020F0502020204030204" pitchFamily="34" charset="0"/>
                <a:cs typeface="Calibri" panose="020F0502020204030204" pitchFamily="34" charset="0"/>
              </a:rPr>
              <a:t>Capacitors can also be switched in coordination with other devices in the system.</a:t>
            </a:r>
          </a:p>
          <a:p>
            <a:pPr algn="just">
              <a:spcAft>
                <a:spcPts val="1200"/>
              </a:spcAft>
            </a:pPr>
            <a:r>
              <a:rPr lang="en-US" sz="2000" b="1" dirty="0">
                <a:solidFill>
                  <a:schemeClr val="tx1"/>
                </a:solidFill>
                <a:latin typeface="Calibri" panose="020F0502020204030204" pitchFamily="34" charset="0"/>
                <a:cs typeface="Calibri" panose="020F0502020204030204" pitchFamily="34" charset="0"/>
              </a:rPr>
              <a:t>Voltage regulators:</a:t>
            </a:r>
            <a:r>
              <a:rPr lang="en-US" sz="2000" dirty="0">
                <a:solidFill>
                  <a:schemeClr val="tx1"/>
                </a:solidFill>
                <a:latin typeface="Calibri" panose="020F0502020204030204" pitchFamily="34" charset="0"/>
                <a:cs typeface="Calibri" panose="020F0502020204030204" pitchFamily="34" charset="0"/>
              </a:rPr>
              <a:t> They are like autotransformers and is used on long feeders to boost voltage under heavy load conditions.</a:t>
            </a:r>
          </a:p>
          <a:p>
            <a:pPr marL="0" indent="0" algn="just">
              <a:spcAft>
                <a:spcPts val="1200"/>
              </a:spcAft>
              <a:buNone/>
            </a:pPr>
            <a:endParaRPr lang="en-US" sz="20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668EA240-43D9-4113-AF3D-036435E4455D}"/>
              </a:ext>
            </a:extLst>
          </p:cNvPr>
          <p:cNvSpPr>
            <a:spLocks noGrp="1"/>
          </p:cNvSpPr>
          <p:nvPr>
            <p:ph type="sldNum" sz="quarter" idx="12"/>
          </p:nvPr>
        </p:nvSpPr>
        <p:spPr/>
        <p:txBody>
          <a:bodyPr/>
          <a:lstStyle/>
          <a:p>
            <a:fld id="{98783A6C-F2E5-470E-8F07-6DF2D28172F3}" type="slidenum">
              <a:rPr lang="en-US" smtClean="0"/>
              <a:t>19</a:t>
            </a:fld>
            <a:endParaRPr lang="en-US"/>
          </a:p>
        </p:txBody>
      </p:sp>
      <p:sp>
        <p:nvSpPr>
          <p:cNvPr id="4" name="Text Placeholder 4">
            <a:extLst>
              <a:ext uri="{FF2B5EF4-FFF2-40B4-BE49-F238E27FC236}">
                <a16:creationId xmlns:a16="http://schemas.microsoft.com/office/drawing/2014/main" id="{87BE88DE-F081-0843-BCAA-F9F04E9103F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70162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175"/>
            <a:ext cx="9144000" cy="1470025"/>
          </a:xfrm>
        </p:spPr>
        <p:txBody>
          <a:bodyPr/>
          <a:lstStyle/>
          <a:p>
            <a:pPr algn="ctr"/>
            <a:r>
              <a:rPr lang="en-US" sz="4000" dirty="0">
                <a:latin typeface="Calibri" panose="020F0502020204030204" pitchFamily="34" charset="0"/>
                <a:cs typeface="Calibri" panose="020F0502020204030204" pitchFamily="34" charset="0"/>
              </a:rPr>
              <a:t>Introduction to Energy Distribution Systems</a:t>
            </a: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9E46A-DDB7-4BC6-B4D3-C68B8DA5F6C1}"/>
              </a:ext>
            </a:extLst>
          </p:cNvPr>
          <p:cNvSpPr>
            <a:spLocks noGrp="1"/>
          </p:cNvSpPr>
          <p:nvPr>
            <p:ph type="title"/>
          </p:nvPr>
        </p:nvSpPr>
        <p:spPr>
          <a:xfrm>
            <a:off x="457200" y="140970"/>
            <a:ext cx="8229600" cy="866503"/>
          </a:xfrm>
        </p:spPr>
        <p:txBody>
          <a:bodyPr/>
          <a:lstStyle/>
          <a:p>
            <a:r>
              <a:rPr lang="en-US" dirty="0">
                <a:latin typeface="Calibri" panose="020F0502020204030204" pitchFamily="34" charset="0"/>
                <a:cs typeface="Calibri" panose="020F0502020204030204" pitchFamily="34" charset="0"/>
              </a:rPr>
              <a:t>2.4 Protection Equipment</a:t>
            </a:r>
          </a:p>
        </p:txBody>
      </p:sp>
      <p:sp>
        <p:nvSpPr>
          <p:cNvPr id="3" name="Content Placeholder 2">
            <a:extLst>
              <a:ext uri="{FF2B5EF4-FFF2-40B4-BE49-F238E27FC236}">
                <a16:creationId xmlns:a16="http://schemas.microsoft.com/office/drawing/2014/main" id="{6A56135D-D566-46D7-A014-07A62C487C60}"/>
              </a:ext>
            </a:extLst>
          </p:cNvPr>
          <p:cNvSpPr>
            <a:spLocks noGrp="1"/>
          </p:cNvSpPr>
          <p:nvPr>
            <p:ph idx="1"/>
          </p:nvPr>
        </p:nvSpPr>
        <p:spPr>
          <a:xfrm>
            <a:off x="457200" y="898387"/>
            <a:ext cx="8229600" cy="506122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2000" b="1" dirty="0">
                <a:solidFill>
                  <a:schemeClr val="tx1"/>
                </a:solidFill>
                <a:latin typeface="Calibri" panose="020F0502020204030204" pitchFamily="34" charset="0"/>
                <a:cs typeface="Calibri" panose="020F0502020204030204" pitchFamily="34" charset="0"/>
              </a:rPr>
              <a:t>Fuses: </a:t>
            </a:r>
            <a:r>
              <a:rPr lang="en-US" sz="2000" dirty="0">
                <a:solidFill>
                  <a:schemeClr val="tx1"/>
                </a:solidFill>
                <a:latin typeface="Calibri" panose="020F0502020204030204" pitchFamily="34" charset="0"/>
                <a:cs typeface="Calibri" panose="020F0502020204030204" pitchFamily="34" charset="0"/>
              </a:rPr>
              <a:t>Most common protection equipment, used on lateral branches and main feeders, inexpensive but must be manually replaced.</a:t>
            </a:r>
          </a:p>
          <a:p>
            <a:pPr lvl="1" algn="just">
              <a:spcAft>
                <a:spcPts val="1200"/>
              </a:spcAft>
              <a:buFont typeface="Courier New" panose="02070309020205020404" pitchFamily="49" charset="0"/>
              <a:buChar char="o"/>
            </a:pPr>
            <a:r>
              <a:rPr lang="en-US" sz="2000" dirty="0">
                <a:solidFill>
                  <a:schemeClr val="tx1"/>
                </a:solidFill>
                <a:latin typeface="Calibri" panose="020F0502020204030204" pitchFamily="34" charset="0"/>
                <a:cs typeface="Calibri" panose="020F0502020204030204" pitchFamily="34" charset="0"/>
              </a:rPr>
              <a:t>Every lateral branching off the main feeders has a fuse to protect it.</a:t>
            </a:r>
          </a:p>
          <a:p>
            <a:pPr lvl="1" algn="just">
              <a:spcAft>
                <a:spcPts val="1200"/>
              </a:spcAft>
              <a:buFont typeface="Courier New" panose="02070309020205020404" pitchFamily="49" charset="0"/>
              <a:buChar char="o"/>
            </a:pPr>
            <a:r>
              <a:rPr lang="en-US" sz="2000" dirty="0">
                <a:solidFill>
                  <a:schemeClr val="tx1"/>
                </a:solidFill>
                <a:latin typeface="Calibri" panose="020F0502020204030204" pitchFamily="34" charset="0"/>
                <a:cs typeface="Calibri" panose="020F0502020204030204" pitchFamily="34" charset="0"/>
              </a:rPr>
              <a:t>The main feeder can have fuses in certain situations.</a:t>
            </a:r>
          </a:p>
          <a:p>
            <a:pPr lvl="1" algn="just">
              <a:spcAft>
                <a:spcPts val="1200"/>
              </a:spcAft>
              <a:buFont typeface="Courier New" panose="02070309020205020404" pitchFamily="49" charset="0"/>
              <a:buChar char="o"/>
            </a:pPr>
            <a:r>
              <a:rPr lang="en-US" sz="2000" dirty="0">
                <a:solidFill>
                  <a:schemeClr val="tx1"/>
                </a:solidFill>
                <a:latin typeface="Calibri" panose="020F0502020204030204" pitchFamily="34" charset="0"/>
                <a:cs typeface="Calibri" panose="020F0502020204030204" pitchFamily="34" charset="0"/>
              </a:rPr>
              <a:t>They are also used to protect distribution transformers.</a:t>
            </a:r>
          </a:p>
          <a:p>
            <a:pPr algn="just">
              <a:spcAft>
                <a:spcPts val="1200"/>
              </a:spcAft>
            </a:pPr>
            <a:r>
              <a:rPr lang="en-US" sz="2000" dirty="0">
                <a:solidFill>
                  <a:schemeClr val="tx1"/>
                </a:solidFill>
                <a:latin typeface="Calibri" panose="020F0502020204030204" pitchFamily="34" charset="0"/>
                <a:cs typeface="Calibri" panose="020F0502020204030204" pitchFamily="34" charset="0"/>
              </a:rPr>
              <a:t>Fuses are very inexpensive and have provided reliable protection for over a century.</a:t>
            </a:r>
          </a:p>
          <a:p>
            <a:pPr algn="just">
              <a:spcAft>
                <a:spcPts val="1200"/>
              </a:spcAft>
            </a:pPr>
            <a:r>
              <a:rPr lang="en-US" sz="2000" dirty="0">
                <a:solidFill>
                  <a:schemeClr val="tx1"/>
                </a:solidFill>
                <a:latin typeface="Calibri" panose="020F0502020204030204" pitchFamily="34" charset="0"/>
                <a:cs typeface="Calibri" panose="020F0502020204030204" pitchFamily="34" charset="0"/>
              </a:rPr>
              <a:t>A disadvantage with them is that they must be manually replaced.</a:t>
            </a:r>
          </a:p>
          <a:p>
            <a:pPr algn="just">
              <a:spcAft>
                <a:spcPts val="1200"/>
              </a:spcAft>
            </a:pPr>
            <a:r>
              <a:rPr lang="en-US" sz="2000" dirty="0">
                <a:solidFill>
                  <a:schemeClr val="tx1"/>
                </a:solidFill>
                <a:latin typeface="Calibri" panose="020F0502020204030204" pitchFamily="34" charset="0"/>
                <a:cs typeface="Calibri" panose="020F0502020204030204" pitchFamily="34" charset="0"/>
              </a:rPr>
              <a:t>One can argue that they should be replaced by automated protective devices, however, the cost advantage they offer outweighs any benefits an automated protective device would provide. Hence, they will continue to be used for protection of downstream portions of distribution systems. </a:t>
            </a:r>
          </a:p>
        </p:txBody>
      </p:sp>
      <p:sp>
        <p:nvSpPr>
          <p:cNvPr id="7" name="Slide Number Placeholder 6">
            <a:extLst>
              <a:ext uri="{FF2B5EF4-FFF2-40B4-BE49-F238E27FC236}">
                <a16:creationId xmlns:a16="http://schemas.microsoft.com/office/drawing/2014/main" id="{5D08C7E4-325F-4409-ADE9-D5F35E232D9E}"/>
              </a:ext>
            </a:extLst>
          </p:cNvPr>
          <p:cNvSpPr>
            <a:spLocks noGrp="1"/>
          </p:cNvSpPr>
          <p:nvPr>
            <p:ph type="sldNum" sz="quarter" idx="12"/>
          </p:nvPr>
        </p:nvSpPr>
        <p:spPr/>
        <p:txBody>
          <a:bodyPr/>
          <a:lstStyle/>
          <a:p>
            <a:fld id="{98783A6C-F2E5-470E-8F07-6DF2D28172F3}" type="slidenum">
              <a:rPr lang="en-US" smtClean="0"/>
              <a:t>20</a:t>
            </a:fld>
            <a:endParaRPr lang="en-US" dirty="0"/>
          </a:p>
        </p:txBody>
      </p:sp>
      <p:sp>
        <p:nvSpPr>
          <p:cNvPr id="4" name="Text Placeholder 4">
            <a:extLst>
              <a:ext uri="{FF2B5EF4-FFF2-40B4-BE49-F238E27FC236}">
                <a16:creationId xmlns:a16="http://schemas.microsoft.com/office/drawing/2014/main" id="{47EF9BDA-6A4D-0293-2FF7-C0D4F41AEDE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086352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9E46A-DDB7-4BC6-B4D3-C68B8DA5F6C1}"/>
              </a:ext>
            </a:extLst>
          </p:cNvPr>
          <p:cNvSpPr>
            <a:spLocks noGrp="1"/>
          </p:cNvSpPr>
          <p:nvPr>
            <p:ph type="title"/>
          </p:nvPr>
        </p:nvSpPr>
        <p:spPr/>
        <p:txBody>
          <a:bodyPr/>
          <a:lstStyle/>
          <a:p>
            <a:r>
              <a:rPr lang="en-US" sz="3600" dirty="0">
                <a:latin typeface="Calibri" panose="020F0502020204030204" pitchFamily="34" charset="0"/>
                <a:cs typeface="Calibri" panose="020F0502020204030204" pitchFamily="34" charset="0"/>
              </a:rPr>
              <a:t>2.4 Protection Equipment</a:t>
            </a:r>
          </a:p>
        </p:txBody>
      </p:sp>
      <p:sp>
        <p:nvSpPr>
          <p:cNvPr id="3" name="Content Placeholder 2">
            <a:extLst>
              <a:ext uri="{FF2B5EF4-FFF2-40B4-BE49-F238E27FC236}">
                <a16:creationId xmlns:a16="http://schemas.microsoft.com/office/drawing/2014/main" id="{6A56135D-D566-46D7-A014-07A62C487C60}"/>
              </a:ext>
            </a:extLst>
          </p:cNvPr>
          <p:cNvSpPr>
            <a:spLocks noGrp="1"/>
          </p:cNvSpPr>
          <p:nvPr>
            <p:ph idx="1"/>
          </p:nvPr>
        </p:nvSpPr>
        <p:spPr>
          <a:xfrm>
            <a:off x="457200" y="1018903"/>
            <a:ext cx="8229600" cy="506122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0"/>
              </a:spcAft>
            </a:pPr>
            <a:r>
              <a:rPr lang="en-US" sz="2000" b="1" dirty="0">
                <a:solidFill>
                  <a:schemeClr val="tx1"/>
                </a:solidFill>
                <a:latin typeface="Calibri" panose="020F0502020204030204" pitchFamily="34" charset="0"/>
                <a:cs typeface="Calibri" panose="020F0502020204030204" pitchFamily="34" charset="0"/>
              </a:rPr>
              <a:t>Reclosers: </a:t>
            </a:r>
          </a:p>
          <a:p>
            <a:pPr lvl="1" algn="just">
              <a:spcAft>
                <a:spcPts val="300"/>
              </a:spcAft>
            </a:pPr>
            <a:r>
              <a:rPr lang="en-US" sz="2000" dirty="0">
                <a:solidFill>
                  <a:schemeClr val="tx1"/>
                </a:solidFill>
                <a:latin typeface="Calibri" panose="020F0502020204030204" pitchFamily="34" charset="0"/>
                <a:cs typeface="Calibri" panose="020F0502020204030204" pitchFamily="34" charset="0"/>
              </a:rPr>
              <a:t>like circuit breakers and have fault-clearing capabilities,</a:t>
            </a:r>
          </a:p>
          <a:p>
            <a:pPr lvl="1" algn="just">
              <a:spcAft>
                <a:spcPts val="300"/>
              </a:spcAft>
            </a:pPr>
            <a:r>
              <a:rPr lang="en-US" sz="2000" dirty="0">
                <a:solidFill>
                  <a:schemeClr val="tx1"/>
                </a:solidFill>
                <a:latin typeface="Calibri" panose="020F0502020204030204" pitchFamily="34" charset="0"/>
                <a:cs typeface="Calibri" panose="020F0502020204030204" pitchFamily="34" charset="0"/>
              </a:rPr>
              <a:t>unlike circuit breakers, which depend on separate relays to initiate operation during faults, reclosers have their own fault‐detection mechanism,</a:t>
            </a:r>
          </a:p>
          <a:p>
            <a:pPr lvl="1" algn="just">
              <a:spcAft>
                <a:spcPts val="300"/>
              </a:spcAft>
            </a:pPr>
            <a:r>
              <a:rPr lang="en-US" sz="2000" dirty="0">
                <a:solidFill>
                  <a:schemeClr val="tx1"/>
                </a:solidFill>
                <a:latin typeface="Calibri" panose="020F0502020204030204" pitchFamily="34" charset="0"/>
                <a:cs typeface="Calibri" panose="020F0502020204030204" pitchFamily="34" charset="0"/>
              </a:rPr>
              <a:t>are smaller in size and are mounted on top of poles in overhead feeders and are mounted on poles.</a:t>
            </a:r>
          </a:p>
          <a:p>
            <a:pPr lvl="1" algn="just">
              <a:spcAft>
                <a:spcPts val="1200"/>
              </a:spcAft>
            </a:pPr>
            <a:r>
              <a:rPr lang="en-US" sz="2000" dirty="0">
                <a:solidFill>
                  <a:schemeClr val="tx1"/>
                </a:solidFill>
                <a:latin typeface="Calibri" panose="020F0502020204030204" pitchFamily="34" charset="0"/>
                <a:cs typeface="Calibri" panose="020F0502020204030204" pitchFamily="34" charset="0"/>
              </a:rPr>
              <a:t>have reclosing feature which allows them to reclose a selected number of times before locking out. </a:t>
            </a:r>
          </a:p>
          <a:p>
            <a:pPr lvl="1" algn="just">
              <a:spcAft>
                <a:spcPts val="1200"/>
              </a:spcAft>
            </a:pPr>
            <a:r>
              <a:rPr lang="en-US" sz="2000" dirty="0">
                <a:solidFill>
                  <a:schemeClr val="tx1"/>
                </a:solidFill>
                <a:latin typeface="Calibri" panose="020F0502020204030204" pitchFamily="34" charset="0"/>
                <a:cs typeface="Calibri" panose="020F0502020204030204" pitchFamily="34" charset="0"/>
              </a:rPr>
              <a:t>Since many faults in distribution systems are temporary, this feature permits fuse saving for such faults.</a:t>
            </a:r>
          </a:p>
          <a:p>
            <a:pPr algn="just">
              <a:spcAft>
                <a:spcPts val="1200"/>
              </a:spcAft>
            </a:pPr>
            <a:r>
              <a:rPr lang="en-US" sz="2000" b="1" dirty="0">
                <a:solidFill>
                  <a:schemeClr val="tx1"/>
                </a:solidFill>
                <a:latin typeface="Calibri" panose="020F0502020204030204" pitchFamily="34" charset="0"/>
                <a:cs typeface="Calibri" panose="020F0502020204030204" pitchFamily="34" charset="0"/>
              </a:rPr>
              <a:t>Surge arresters: </a:t>
            </a:r>
            <a:r>
              <a:rPr lang="en-US" sz="2000" dirty="0">
                <a:solidFill>
                  <a:schemeClr val="tx1"/>
                </a:solidFill>
                <a:latin typeface="Calibri" panose="020F0502020204030204" pitchFamily="34" charset="0"/>
                <a:cs typeface="Calibri" panose="020F0502020204030204" pitchFamily="34" charset="0"/>
              </a:rPr>
              <a:t>Protects against lightning and switching surges.</a:t>
            </a:r>
          </a:p>
          <a:p>
            <a:pPr algn="just">
              <a:spcAft>
                <a:spcPts val="1200"/>
              </a:spcAft>
            </a:pPr>
            <a:r>
              <a:rPr lang="en-US" sz="2000" b="1" dirty="0">
                <a:solidFill>
                  <a:schemeClr val="tx1"/>
                </a:solidFill>
                <a:latin typeface="Calibri" panose="020F0502020204030204" pitchFamily="34" charset="0"/>
                <a:cs typeface="Calibri" panose="020F0502020204030204" pitchFamily="34" charset="0"/>
              </a:rPr>
              <a:t>Static lines: </a:t>
            </a:r>
            <a:r>
              <a:rPr lang="en-US" sz="2000" dirty="0">
                <a:solidFill>
                  <a:schemeClr val="tx1"/>
                </a:solidFill>
                <a:latin typeface="Calibri" panose="020F0502020204030204" pitchFamily="34" charset="0"/>
                <a:cs typeface="Calibri" panose="020F0502020204030204" pitchFamily="34" charset="0"/>
              </a:rPr>
              <a:t>Protects against voltage transients.</a:t>
            </a:r>
          </a:p>
        </p:txBody>
      </p:sp>
      <p:sp>
        <p:nvSpPr>
          <p:cNvPr id="7" name="Slide Number Placeholder 6">
            <a:extLst>
              <a:ext uri="{FF2B5EF4-FFF2-40B4-BE49-F238E27FC236}">
                <a16:creationId xmlns:a16="http://schemas.microsoft.com/office/drawing/2014/main" id="{5D08C7E4-325F-4409-ADE9-D5F35E232D9E}"/>
              </a:ext>
            </a:extLst>
          </p:cNvPr>
          <p:cNvSpPr>
            <a:spLocks noGrp="1"/>
          </p:cNvSpPr>
          <p:nvPr>
            <p:ph type="sldNum" sz="quarter" idx="12"/>
          </p:nvPr>
        </p:nvSpPr>
        <p:spPr/>
        <p:txBody>
          <a:bodyPr/>
          <a:lstStyle/>
          <a:p>
            <a:fld id="{98783A6C-F2E5-470E-8F07-6DF2D28172F3}" type="slidenum">
              <a:rPr lang="en-US" smtClean="0"/>
              <a:t>21</a:t>
            </a:fld>
            <a:endParaRPr lang="en-US"/>
          </a:p>
        </p:txBody>
      </p:sp>
      <p:sp>
        <p:nvSpPr>
          <p:cNvPr id="4" name="Text Placeholder 4">
            <a:extLst>
              <a:ext uri="{FF2B5EF4-FFF2-40B4-BE49-F238E27FC236}">
                <a16:creationId xmlns:a16="http://schemas.microsoft.com/office/drawing/2014/main" id="{41CA3AAC-420C-76BC-0B12-ED51D95CD07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095867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3DE4-71E8-46E4-A8AF-DC322370F3D8}"/>
              </a:ext>
            </a:extLst>
          </p:cNvPr>
          <p:cNvSpPr>
            <a:spLocks noGrp="1"/>
          </p:cNvSpPr>
          <p:nvPr>
            <p:ph type="title"/>
          </p:nvPr>
        </p:nvSpPr>
        <p:spPr/>
        <p:txBody>
          <a:bodyPr/>
          <a:lstStyle/>
          <a:p>
            <a:r>
              <a:rPr lang="en-US" dirty="0"/>
              <a:t>2.5 Control and Monitoring Devices</a:t>
            </a:r>
          </a:p>
        </p:txBody>
      </p:sp>
      <p:sp>
        <p:nvSpPr>
          <p:cNvPr id="3" name="Content Placeholder 2">
            <a:extLst>
              <a:ext uri="{FF2B5EF4-FFF2-40B4-BE49-F238E27FC236}">
                <a16:creationId xmlns:a16="http://schemas.microsoft.com/office/drawing/2014/main" id="{BF44D46B-CD1B-4C50-9C81-93744F43D1B8}"/>
              </a:ext>
            </a:extLst>
          </p:cNvPr>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spcAft>
                <a:spcPts val="1200"/>
              </a:spcAft>
            </a:pPr>
            <a:r>
              <a:rPr lang="en-US" sz="2000" dirty="0">
                <a:solidFill>
                  <a:schemeClr val="tx1"/>
                </a:solidFill>
                <a:latin typeface="Times New Roman" panose="02020603050405020304" pitchFamily="18" charset="0"/>
                <a:cs typeface="Times New Roman" panose="02020603050405020304" pitchFamily="18" charset="0"/>
              </a:rPr>
              <a:t>Emerging distribution systems with automation have more control and monitoring devices, including CTs, VTs, transducers, and RTUs.</a:t>
            </a:r>
          </a:p>
          <a:p>
            <a:pPr algn="just">
              <a:spcAft>
                <a:spcPts val="1200"/>
              </a:spcAft>
            </a:pPr>
            <a:r>
              <a:rPr lang="en-US" sz="2000" dirty="0">
                <a:solidFill>
                  <a:schemeClr val="tx1"/>
                </a:solidFill>
                <a:latin typeface="Times New Roman" panose="02020603050405020304" pitchFamily="18" charset="0"/>
                <a:cs typeface="Times New Roman" panose="02020603050405020304" pitchFamily="18" charset="0"/>
              </a:rPr>
              <a:t>Automated distribution systems have an overly communication network for communication between devices and the control center.</a:t>
            </a:r>
          </a:p>
          <a:p>
            <a:pPr algn="just">
              <a:spcAft>
                <a:spcPts val="1200"/>
              </a:spcAft>
            </a:pPr>
            <a:r>
              <a:rPr lang="en-US" sz="2000" dirty="0">
                <a:solidFill>
                  <a:schemeClr val="tx1"/>
                </a:solidFill>
                <a:latin typeface="Times New Roman" panose="02020603050405020304" pitchFamily="18" charset="0"/>
                <a:cs typeface="Times New Roman" panose="02020603050405020304" pitchFamily="18" charset="0"/>
              </a:rPr>
              <a:t>These devices provide real-time data for optimal operating decisions at the control center.</a:t>
            </a:r>
          </a:p>
          <a:p>
            <a:pPr marL="0" indent="0" algn="just">
              <a:spcAft>
                <a:spcPts val="1200"/>
              </a:spcAft>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lgn="just">
              <a:spcAft>
                <a:spcPts val="1200"/>
              </a:spcAft>
              <a:buNone/>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1FE237AB-672A-4C57-9A86-1FD2E21A46EB}"/>
              </a:ext>
            </a:extLst>
          </p:cNvPr>
          <p:cNvSpPr>
            <a:spLocks noGrp="1"/>
          </p:cNvSpPr>
          <p:nvPr>
            <p:ph type="sldNum" sz="quarter" idx="12"/>
          </p:nvPr>
        </p:nvSpPr>
        <p:spPr/>
        <p:txBody>
          <a:bodyPr/>
          <a:lstStyle/>
          <a:p>
            <a:fld id="{98783A6C-F2E5-470E-8F07-6DF2D28172F3}" type="slidenum">
              <a:rPr lang="en-US" smtClean="0"/>
              <a:t>22</a:t>
            </a:fld>
            <a:endParaRPr lang="en-US"/>
          </a:p>
        </p:txBody>
      </p:sp>
      <p:sp>
        <p:nvSpPr>
          <p:cNvPr id="4" name="Text Placeholder 4">
            <a:extLst>
              <a:ext uri="{FF2B5EF4-FFF2-40B4-BE49-F238E27FC236}">
                <a16:creationId xmlns:a16="http://schemas.microsoft.com/office/drawing/2014/main" id="{A590BF08-B4F9-0A28-07D3-9F0A3F6C0C2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731806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E5CD-55BC-4E84-BC92-C571E278885A}"/>
              </a:ext>
            </a:extLst>
          </p:cNvPr>
          <p:cNvSpPr>
            <a:spLocks noGrp="1"/>
          </p:cNvSpPr>
          <p:nvPr>
            <p:ph type="title"/>
          </p:nvPr>
        </p:nvSpPr>
        <p:spPr/>
        <p:txBody>
          <a:bodyPr/>
          <a:lstStyle/>
          <a:p>
            <a:r>
              <a:rPr lang="en-US" sz="3600" dirty="0">
                <a:latin typeface="Calibri" panose="020F0502020204030204" pitchFamily="34" charset="0"/>
                <a:cs typeface="Calibri" panose="020F0502020204030204" pitchFamily="34" charset="0"/>
              </a:rPr>
              <a:t>2.6 Distribution Transformers</a:t>
            </a:r>
          </a:p>
        </p:txBody>
      </p:sp>
      <p:sp>
        <p:nvSpPr>
          <p:cNvPr id="4" name="Rectangle 1">
            <a:extLst>
              <a:ext uri="{FF2B5EF4-FFF2-40B4-BE49-F238E27FC236}">
                <a16:creationId xmlns:a16="http://schemas.microsoft.com/office/drawing/2014/main" id="{25B28E07-C850-4191-AB9B-91B89F12AA1A}"/>
              </a:ext>
            </a:extLst>
          </p:cNvPr>
          <p:cNvSpPr>
            <a:spLocks noGrp="1" noChangeArrowheads="1"/>
          </p:cNvSpPr>
          <p:nvPr>
            <p:ph idx="1"/>
          </p:nvPr>
        </p:nvSpPr>
        <p:spPr bwMode="auto">
          <a:xfrm>
            <a:off x="457201" y="1214061"/>
            <a:ext cx="8229600" cy="42500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spcAft>
                <a:spcPts val="1200"/>
              </a:spcAft>
            </a:pPr>
            <a:r>
              <a:rPr lang="en-US" altLang="en-US" sz="2000" dirty="0">
                <a:solidFill>
                  <a:schemeClr val="tx1"/>
                </a:solidFill>
                <a:latin typeface="Calibri" panose="020F0502020204030204" pitchFamily="34" charset="0"/>
                <a:cs typeface="Calibri" panose="020F0502020204030204" pitchFamily="34" charset="0"/>
              </a:rPr>
              <a:t>Located at the end of the primary distribution system.</a:t>
            </a:r>
          </a:p>
          <a:p>
            <a:pPr algn="just">
              <a:spcAft>
                <a:spcPts val="1200"/>
              </a:spcAft>
            </a:pPr>
            <a:r>
              <a:rPr lang="en-US" altLang="en-US" sz="2000" dirty="0">
                <a:solidFill>
                  <a:schemeClr val="tx1"/>
                </a:solidFill>
                <a:latin typeface="Calibri" panose="020F0502020204030204" pitchFamily="34" charset="0"/>
                <a:cs typeface="Calibri" panose="020F0502020204030204" pitchFamily="34" charset="0"/>
              </a:rPr>
              <a:t>Reduce voltage to utilization level for distribution to customers.</a:t>
            </a:r>
          </a:p>
          <a:p>
            <a:pPr algn="just">
              <a:spcAft>
                <a:spcPts val="1200"/>
              </a:spcAft>
            </a:pPr>
            <a:r>
              <a:rPr lang="en-US" altLang="en-US" sz="2000" dirty="0">
                <a:solidFill>
                  <a:schemeClr val="tx1"/>
                </a:solidFill>
                <a:latin typeface="Calibri" panose="020F0502020204030204" pitchFamily="34" charset="0"/>
                <a:cs typeface="Calibri" panose="020F0502020204030204" pitchFamily="34" charset="0"/>
              </a:rPr>
              <a:t>Pole-mounted for overhead systems, pad-mounted for underground systems.</a:t>
            </a:r>
          </a:p>
          <a:p>
            <a:pPr algn="just">
              <a:spcAft>
                <a:spcPts val="1200"/>
              </a:spcAft>
            </a:pPr>
            <a:r>
              <a:rPr lang="en-US" altLang="en-US" sz="2000" dirty="0">
                <a:solidFill>
                  <a:schemeClr val="tx1"/>
                </a:solidFill>
                <a:latin typeface="Calibri" panose="020F0502020204030204" pitchFamily="34" charset="0"/>
                <a:cs typeface="Calibri" panose="020F0502020204030204" pitchFamily="34" charset="0"/>
              </a:rPr>
              <a:t>Single phase for residential customers, three phase for commercial and industrial customers, depending on the size of the load.</a:t>
            </a:r>
          </a:p>
          <a:p>
            <a:pPr algn="just">
              <a:spcAft>
                <a:spcPts val="1200"/>
              </a:spcAft>
            </a:pPr>
            <a:r>
              <a:rPr lang="en-US" altLang="en-US" sz="2000" dirty="0">
                <a:solidFill>
                  <a:schemeClr val="tx1"/>
                </a:solidFill>
                <a:latin typeface="Calibri" panose="020F0502020204030204" pitchFamily="34" charset="0"/>
                <a:cs typeface="Calibri" panose="020F0502020204030204" pitchFamily="34" charset="0"/>
              </a:rPr>
              <a:t>Single-phase transformer typically feeds 1-8 residential customers through the secondary part of the system.</a:t>
            </a:r>
          </a:p>
        </p:txBody>
      </p:sp>
      <p:sp>
        <p:nvSpPr>
          <p:cNvPr id="7" name="Slide Number Placeholder 6">
            <a:extLst>
              <a:ext uri="{FF2B5EF4-FFF2-40B4-BE49-F238E27FC236}">
                <a16:creationId xmlns:a16="http://schemas.microsoft.com/office/drawing/2014/main" id="{54C68733-437F-49C4-A62F-CC9FFCFD1EDB}"/>
              </a:ext>
            </a:extLst>
          </p:cNvPr>
          <p:cNvSpPr>
            <a:spLocks noGrp="1"/>
          </p:cNvSpPr>
          <p:nvPr>
            <p:ph type="sldNum" sz="quarter" idx="12"/>
          </p:nvPr>
        </p:nvSpPr>
        <p:spPr/>
        <p:txBody>
          <a:bodyPr/>
          <a:lstStyle/>
          <a:p>
            <a:fld id="{98783A6C-F2E5-470E-8F07-6DF2D28172F3}" type="slidenum">
              <a:rPr lang="en-US" smtClean="0"/>
              <a:t>23</a:t>
            </a:fld>
            <a:endParaRPr lang="en-US"/>
          </a:p>
        </p:txBody>
      </p:sp>
      <p:sp>
        <p:nvSpPr>
          <p:cNvPr id="3" name="Text Placeholder 4">
            <a:extLst>
              <a:ext uri="{FF2B5EF4-FFF2-40B4-BE49-F238E27FC236}">
                <a16:creationId xmlns:a16="http://schemas.microsoft.com/office/drawing/2014/main" id="{2B53808F-0665-6704-261C-6B7199C7AB1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157899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AA1F-7637-430D-9006-4C21E7C8CB4E}"/>
              </a:ext>
            </a:extLst>
          </p:cNvPr>
          <p:cNvSpPr>
            <a:spLocks noGrp="1"/>
          </p:cNvSpPr>
          <p:nvPr>
            <p:ph type="title"/>
          </p:nvPr>
        </p:nvSpPr>
        <p:spPr/>
        <p:txBody>
          <a:bodyPr/>
          <a:lstStyle/>
          <a:p>
            <a:r>
              <a:rPr lang="en-US" sz="3600" dirty="0">
                <a:latin typeface="Calibri" panose="020F0502020204030204" pitchFamily="34" charset="0"/>
                <a:cs typeface="Calibri" panose="020F0502020204030204" pitchFamily="34" charset="0"/>
              </a:rPr>
              <a:t>Types of Primary Systems</a:t>
            </a:r>
          </a:p>
        </p:txBody>
      </p:sp>
      <p:sp>
        <p:nvSpPr>
          <p:cNvPr id="3" name="Content Placeholder 2">
            <a:extLst>
              <a:ext uri="{FF2B5EF4-FFF2-40B4-BE49-F238E27FC236}">
                <a16:creationId xmlns:a16="http://schemas.microsoft.com/office/drawing/2014/main" id="{CF02DF5E-E46C-45CF-A4C6-16BD5C7FCDA6}"/>
              </a:ext>
            </a:extLst>
          </p:cNvPr>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spcAft>
                <a:spcPts val="1200"/>
              </a:spcAft>
            </a:pPr>
            <a:r>
              <a:rPr lang="en-US" sz="2000" dirty="0">
                <a:solidFill>
                  <a:schemeClr val="tx1"/>
                </a:solidFill>
                <a:latin typeface="Calibri" panose="020F0502020204030204" pitchFamily="34" charset="0"/>
                <a:cs typeface="Calibri" panose="020F0502020204030204" pitchFamily="34" charset="0"/>
              </a:rPr>
              <a:t>Primary distribution systems can be public or private.</a:t>
            </a:r>
          </a:p>
          <a:p>
            <a:pPr algn="just">
              <a:spcAft>
                <a:spcPts val="1200"/>
              </a:spcAft>
            </a:pPr>
            <a:r>
              <a:rPr lang="en-US" sz="2000" dirty="0">
                <a:solidFill>
                  <a:schemeClr val="tx1"/>
                </a:solidFill>
                <a:latin typeface="Calibri" panose="020F0502020204030204" pitchFamily="34" charset="0"/>
                <a:cs typeface="Calibri" panose="020F0502020204030204" pitchFamily="34" charset="0"/>
              </a:rPr>
              <a:t>Large consumers, such as process industries and universities, often have their own primary distribution systems connected to the local utility.</a:t>
            </a:r>
          </a:p>
          <a:p>
            <a:pPr algn="just">
              <a:spcAft>
                <a:spcPts val="1200"/>
              </a:spcAft>
            </a:pPr>
            <a:r>
              <a:rPr lang="en-US" sz="2000" dirty="0">
                <a:solidFill>
                  <a:schemeClr val="tx1"/>
                </a:solidFill>
                <a:latin typeface="Calibri" panose="020F0502020204030204" pitchFamily="34" charset="0"/>
                <a:cs typeface="Calibri" panose="020F0502020204030204" pitchFamily="34" charset="0"/>
              </a:rPr>
              <a:t>Ships use three-phase distribution at 60 Hz, while aircraft and space systems use 400 Hz</a:t>
            </a:r>
          </a:p>
        </p:txBody>
      </p:sp>
      <p:sp>
        <p:nvSpPr>
          <p:cNvPr id="7" name="Slide Number Placeholder 6">
            <a:extLst>
              <a:ext uri="{FF2B5EF4-FFF2-40B4-BE49-F238E27FC236}">
                <a16:creationId xmlns:a16="http://schemas.microsoft.com/office/drawing/2014/main" id="{C0046B20-17A4-4AB1-BFE5-DD2FE94D1A09}"/>
              </a:ext>
            </a:extLst>
          </p:cNvPr>
          <p:cNvSpPr>
            <a:spLocks noGrp="1"/>
          </p:cNvSpPr>
          <p:nvPr>
            <p:ph type="sldNum" sz="quarter" idx="12"/>
          </p:nvPr>
        </p:nvSpPr>
        <p:spPr/>
        <p:txBody>
          <a:bodyPr/>
          <a:lstStyle/>
          <a:p>
            <a:fld id="{98783A6C-F2E5-470E-8F07-6DF2D28172F3}" type="slidenum">
              <a:rPr lang="en-US" smtClean="0"/>
              <a:t>24</a:t>
            </a:fld>
            <a:endParaRPr lang="en-US"/>
          </a:p>
        </p:txBody>
      </p:sp>
      <p:sp>
        <p:nvSpPr>
          <p:cNvPr id="4" name="Text Placeholder 4">
            <a:extLst>
              <a:ext uri="{FF2B5EF4-FFF2-40B4-BE49-F238E27FC236}">
                <a16:creationId xmlns:a16="http://schemas.microsoft.com/office/drawing/2014/main" id="{B030A849-7379-E4EE-AF30-B8693732ADE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077316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2AA0E-2595-44F4-B36D-4B4A1006B8A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3. Secondary System Components</a:t>
            </a:r>
          </a:p>
        </p:txBody>
      </p:sp>
      <p:sp>
        <p:nvSpPr>
          <p:cNvPr id="3" name="Content Placeholder 2">
            <a:extLst>
              <a:ext uri="{FF2B5EF4-FFF2-40B4-BE49-F238E27FC236}">
                <a16:creationId xmlns:a16="http://schemas.microsoft.com/office/drawing/2014/main" id="{F907A83B-3DB7-4D54-AE3B-EB00EBC53000}"/>
              </a:ext>
            </a:extLst>
          </p:cNvPr>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spcAft>
                <a:spcPts val="1200"/>
              </a:spcAft>
            </a:pPr>
            <a:r>
              <a:rPr lang="en-US" sz="2000" dirty="0">
                <a:solidFill>
                  <a:schemeClr val="tx1"/>
                </a:solidFill>
                <a:latin typeface="Calibri" panose="020F0502020204030204" pitchFamily="34" charset="0"/>
                <a:cs typeface="Calibri" panose="020F0502020204030204" pitchFamily="34" charset="0"/>
              </a:rPr>
              <a:t>Connects distribution transformers to service entrance in homes and businesses.</a:t>
            </a:r>
          </a:p>
          <a:p>
            <a:pPr algn="just">
              <a:spcAft>
                <a:spcPts val="1200"/>
              </a:spcAft>
            </a:pPr>
            <a:r>
              <a:rPr lang="en-US" sz="2000" dirty="0">
                <a:solidFill>
                  <a:schemeClr val="tx1"/>
                </a:solidFill>
                <a:latin typeface="Calibri" panose="020F0502020204030204" pitchFamily="34" charset="0"/>
                <a:cs typeface="Calibri" panose="020F0502020204030204" pitchFamily="34" charset="0"/>
              </a:rPr>
              <a:t>Overhead systems use triplex cable, underground systems use aluminum cable.</a:t>
            </a:r>
          </a:p>
          <a:p>
            <a:pPr algn="just">
              <a:spcAft>
                <a:spcPts val="1200"/>
              </a:spcAft>
            </a:pPr>
            <a:r>
              <a:rPr lang="en-US" sz="2000" dirty="0">
                <a:solidFill>
                  <a:schemeClr val="tx1"/>
                </a:solidFill>
                <a:latin typeface="Calibri" panose="020F0502020204030204" pitchFamily="34" charset="0"/>
                <a:cs typeface="Calibri" panose="020F0502020204030204" pitchFamily="34" charset="0"/>
              </a:rPr>
              <a:t>Service entrance has a meter to record energy consumption, smart meters allow remote metering and report loss of power to utilities.</a:t>
            </a:r>
          </a:p>
          <a:p>
            <a:pPr algn="just">
              <a:spcAft>
                <a:spcPts val="1200"/>
              </a:spcAft>
            </a:pPr>
            <a:r>
              <a:rPr lang="en-US" sz="2000" dirty="0">
                <a:solidFill>
                  <a:schemeClr val="tx1"/>
                </a:solidFill>
                <a:latin typeface="Calibri" panose="020F0502020204030204" pitchFamily="34" charset="0"/>
                <a:cs typeface="Calibri" panose="020F0502020204030204" pitchFamily="34" charset="0"/>
              </a:rPr>
              <a:t>Customers can install their own generation and storage devices, including rooftop solar PV and batteries for residential customers, and co-generation systems (solar, wind, batteries, fuel cells) for industrial and commercial customers.</a:t>
            </a:r>
          </a:p>
          <a:p>
            <a:pPr marL="0" indent="0" algn="just">
              <a:spcAft>
                <a:spcPts val="1200"/>
              </a:spcAft>
              <a:buNone/>
            </a:pPr>
            <a:endParaRPr lang="en-US" sz="20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987C971E-1A29-4058-A089-D50CA811B5C5}"/>
              </a:ext>
            </a:extLst>
          </p:cNvPr>
          <p:cNvSpPr>
            <a:spLocks noGrp="1"/>
          </p:cNvSpPr>
          <p:nvPr>
            <p:ph type="sldNum" sz="quarter" idx="12"/>
          </p:nvPr>
        </p:nvSpPr>
        <p:spPr/>
        <p:txBody>
          <a:bodyPr/>
          <a:lstStyle/>
          <a:p>
            <a:fld id="{98783A6C-F2E5-470E-8F07-6DF2D28172F3}" type="slidenum">
              <a:rPr lang="en-US" smtClean="0"/>
              <a:t>25</a:t>
            </a:fld>
            <a:endParaRPr lang="en-US"/>
          </a:p>
        </p:txBody>
      </p:sp>
      <p:sp>
        <p:nvSpPr>
          <p:cNvPr id="4" name="Text Placeholder 4">
            <a:extLst>
              <a:ext uri="{FF2B5EF4-FFF2-40B4-BE49-F238E27FC236}">
                <a16:creationId xmlns:a16="http://schemas.microsoft.com/office/drawing/2014/main" id="{CF1A0F9B-7526-9098-A4AD-F21726F5341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43763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26</a:t>
            </a:fld>
            <a:endParaRPr lang="en-US"/>
          </a:p>
        </p:txBody>
      </p:sp>
      <p:sp>
        <p:nvSpPr>
          <p:cNvPr id="4" name="Footer Placeholder 3">
            <a:extLst>
              <a:ext uri="{FF2B5EF4-FFF2-40B4-BE49-F238E27FC236}">
                <a16:creationId xmlns:a16="http://schemas.microsoft.com/office/drawing/2014/main" id="{8D8211A8-4411-4273-B01A-2AB269428101}"/>
              </a:ext>
            </a:extLst>
          </p:cNvPr>
          <p:cNvSpPr>
            <a:spLocks noGrp="1"/>
          </p:cNvSpPr>
          <p:nvPr>
            <p:ph type="ftr" sz="quarter" idx="11"/>
          </p:nvPr>
        </p:nvSpPr>
        <p:spPr>
          <a:xfrm>
            <a:off x="6835140" y="6330979"/>
            <a:ext cx="1851660" cy="365125"/>
          </a:xfrm>
        </p:spPr>
        <p:txBody>
          <a:bodyPr/>
          <a:lstStyle/>
          <a:p>
            <a:r>
              <a:rPr lang="en-US" dirty="0" err="1"/>
              <a:t>ECpE</a:t>
            </a:r>
            <a:r>
              <a:rPr lang="en-US" dirty="0"/>
              <a:t> Department</a:t>
            </a:r>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172839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2D3D3C-7C6E-4A05-83B3-D23EEA625D0B}"/>
              </a:ext>
            </a:extLst>
          </p:cNvPr>
          <p:cNvSpPr>
            <a:spLocks noGrp="1"/>
          </p:cNvSpPr>
          <p:nvPr>
            <p:ph idx="1"/>
          </p:nvPr>
        </p:nvSpPr>
        <p:spPr>
          <a:xfrm>
            <a:off x="212035" y="994615"/>
            <a:ext cx="8474766" cy="4823090"/>
          </a:xfrm>
        </p:spPr>
        <p:txBody>
          <a:bodyPr>
            <a:noAutofit/>
          </a:bodyPr>
          <a:lstStyle/>
          <a:p>
            <a:pPr algn="just">
              <a:spcAft>
                <a:spcPts val="600"/>
              </a:spcAft>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Electric power systems have three main building blocks: generation, transmission, and distribution.</a:t>
            </a:r>
          </a:p>
          <a:p>
            <a:pPr algn="just">
              <a:spcAft>
                <a:spcPts val="600"/>
              </a:spcAft>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In terms of capital expenditure, Generation systems make up approximately 40% ; Transmission systems make up 20%;  and Distribution systems make up 40%.</a:t>
            </a:r>
          </a:p>
          <a:p>
            <a:pPr algn="just">
              <a:spcAft>
                <a:spcPts val="600"/>
              </a:spcAft>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Distribution systems are the subsystem closest to consumers.</a:t>
            </a:r>
          </a:p>
          <a:p>
            <a:pPr algn="just">
              <a:spcAft>
                <a:spcPts val="600"/>
              </a:spcAft>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A distribution system starts with a distribution substation that steps down power from a transmission level to a primary distribution level between 4.16 and 34.5 kV. </a:t>
            </a:r>
          </a:p>
          <a:p>
            <a:pPr algn="just">
              <a:spcAft>
                <a:spcPts val="600"/>
              </a:spcAft>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A distribution substation has a power handling capability of 5 to 25 MVA and may feed 2 to 8 three-phase primary feeders.</a:t>
            </a:r>
          </a:p>
          <a:p>
            <a:pPr algn="just">
              <a:spcAft>
                <a:spcPts val="600"/>
              </a:spcAft>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Laterals branch off from primary feeders and power is further stepped down to a secondary distribution level of 600 V or less via distribution transformers.</a:t>
            </a:r>
          </a:p>
        </p:txBody>
      </p:sp>
      <p:sp>
        <p:nvSpPr>
          <p:cNvPr id="6" name="Slide Number Placeholder 5">
            <a:extLst>
              <a:ext uri="{FF2B5EF4-FFF2-40B4-BE49-F238E27FC236}">
                <a16:creationId xmlns:a16="http://schemas.microsoft.com/office/drawing/2014/main" id="{2C11D5A9-8CD5-4699-B3D7-3AC8D50C2111}"/>
              </a:ext>
            </a:extLst>
          </p:cNvPr>
          <p:cNvSpPr>
            <a:spLocks noGrp="1"/>
          </p:cNvSpPr>
          <p:nvPr>
            <p:ph type="sldNum" sz="quarter" idx="12"/>
          </p:nvPr>
        </p:nvSpPr>
        <p:spPr/>
        <p:txBody>
          <a:bodyPr/>
          <a:lstStyle/>
          <a:p>
            <a:fld id="{98783A6C-F2E5-470E-8F07-6DF2D28172F3}" type="slidenum">
              <a:rPr lang="en-US" smtClean="0"/>
              <a:t>3</a:t>
            </a:fld>
            <a:endParaRPr lang="en-US"/>
          </a:p>
        </p:txBody>
      </p:sp>
      <p:sp>
        <p:nvSpPr>
          <p:cNvPr id="7" name="Title 1">
            <a:extLst>
              <a:ext uri="{FF2B5EF4-FFF2-40B4-BE49-F238E27FC236}">
                <a16:creationId xmlns:a16="http://schemas.microsoft.com/office/drawing/2014/main" id="{3564D269-AD70-4517-A3CC-E37E9DA8EEEB}"/>
              </a:ext>
            </a:extLst>
          </p:cNvPr>
          <p:cNvSpPr>
            <a:spLocks noGrp="1"/>
          </p:cNvSpPr>
          <p:nvPr>
            <p:ph type="title"/>
          </p:nvPr>
        </p:nvSpPr>
        <p:spPr>
          <a:xfrm>
            <a:off x="212034" y="152400"/>
            <a:ext cx="8719931" cy="842214"/>
          </a:xfrm>
        </p:spPr>
        <p:txBody>
          <a:bodyPr/>
          <a:lstStyle/>
          <a:p>
            <a:r>
              <a:rPr lang="en-US" sz="3600" dirty="0">
                <a:latin typeface="Calibri" panose="020F0502020204030204" pitchFamily="34" charset="0"/>
                <a:cs typeface="Calibri" panose="020F0502020204030204" pitchFamily="34" charset="0"/>
              </a:rPr>
              <a:t>The Electric Power System</a:t>
            </a:r>
          </a:p>
        </p:txBody>
      </p:sp>
      <p:sp>
        <p:nvSpPr>
          <p:cNvPr id="2" name="Text Placeholder 4">
            <a:extLst>
              <a:ext uri="{FF2B5EF4-FFF2-40B4-BE49-F238E27FC236}">
                <a16:creationId xmlns:a16="http://schemas.microsoft.com/office/drawing/2014/main" id="{197AAC3A-E7A2-CA37-4220-A21D641EC66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628041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2D3D3C-7C6E-4A05-83B3-D23EEA625D0B}"/>
              </a:ext>
            </a:extLst>
          </p:cNvPr>
          <p:cNvSpPr>
            <a:spLocks noGrp="1"/>
          </p:cNvSpPr>
          <p:nvPr>
            <p:ph idx="1"/>
          </p:nvPr>
        </p:nvSpPr>
        <p:spPr>
          <a:xfrm>
            <a:off x="212035" y="994615"/>
            <a:ext cx="4035503" cy="4823090"/>
          </a:xfrm>
        </p:spPr>
        <p:txBody>
          <a:bodyPr>
            <a:noAutofit/>
          </a:bodyPr>
          <a:lstStyle/>
          <a:p>
            <a:pPr algn="just">
              <a:spcAft>
                <a:spcPts val="600"/>
              </a:spcAft>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Secondary lines feed residential loads, while commercial and industrial loads may be fed directly from the primary level or via secondary distribution.</a:t>
            </a:r>
          </a:p>
          <a:p>
            <a:pPr algn="just">
              <a:spcAft>
                <a:spcPts val="600"/>
              </a:spcAft>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Most distribution systems are overhead due to cost considerations, but underground systems are becoming popular due to aesthetics and higher reliability.</a:t>
            </a:r>
          </a:p>
        </p:txBody>
      </p:sp>
      <p:sp>
        <p:nvSpPr>
          <p:cNvPr id="6" name="Slide Number Placeholder 5">
            <a:extLst>
              <a:ext uri="{FF2B5EF4-FFF2-40B4-BE49-F238E27FC236}">
                <a16:creationId xmlns:a16="http://schemas.microsoft.com/office/drawing/2014/main" id="{2C11D5A9-8CD5-4699-B3D7-3AC8D50C2111}"/>
              </a:ext>
            </a:extLst>
          </p:cNvPr>
          <p:cNvSpPr>
            <a:spLocks noGrp="1"/>
          </p:cNvSpPr>
          <p:nvPr>
            <p:ph type="sldNum" sz="quarter" idx="12"/>
          </p:nvPr>
        </p:nvSpPr>
        <p:spPr/>
        <p:txBody>
          <a:bodyPr/>
          <a:lstStyle/>
          <a:p>
            <a:fld id="{98783A6C-F2E5-470E-8F07-6DF2D28172F3}" type="slidenum">
              <a:rPr lang="en-US" smtClean="0"/>
              <a:t>4</a:t>
            </a:fld>
            <a:endParaRPr lang="en-US"/>
          </a:p>
        </p:txBody>
      </p:sp>
      <p:sp>
        <p:nvSpPr>
          <p:cNvPr id="7" name="Title 1">
            <a:extLst>
              <a:ext uri="{FF2B5EF4-FFF2-40B4-BE49-F238E27FC236}">
                <a16:creationId xmlns:a16="http://schemas.microsoft.com/office/drawing/2014/main" id="{3564D269-AD70-4517-A3CC-E37E9DA8EEEB}"/>
              </a:ext>
            </a:extLst>
          </p:cNvPr>
          <p:cNvSpPr>
            <a:spLocks noGrp="1"/>
          </p:cNvSpPr>
          <p:nvPr>
            <p:ph type="title"/>
          </p:nvPr>
        </p:nvSpPr>
        <p:spPr>
          <a:xfrm>
            <a:off x="212034" y="152400"/>
            <a:ext cx="8719931" cy="842214"/>
          </a:xfrm>
        </p:spPr>
        <p:txBody>
          <a:bodyPr/>
          <a:lstStyle/>
          <a:p>
            <a:r>
              <a:rPr lang="en-US" sz="3600" dirty="0">
                <a:latin typeface="Calibri" panose="020F0502020204030204" pitchFamily="34" charset="0"/>
                <a:cs typeface="Calibri" panose="020F0502020204030204" pitchFamily="34" charset="0"/>
              </a:rPr>
              <a:t>The Electric Power System</a:t>
            </a:r>
          </a:p>
        </p:txBody>
      </p:sp>
      <p:pic>
        <p:nvPicPr>
          <p:cNvPr id="2" name="Picture 1">
            <a:extLst>
              <a:ext uri="{FF2B5EF4-FFF2-40B4-BE49-F238E27FC236}">
                <a16:creationId xmlns:a16="http://schemas.microsoft.com/office/drawing/2014/main" id="{54385E70-4312-57F5-C634-D1DA885C1461}"/>
              </a:ext>
            </a:extLst>
          </p:cNvPr>
          <p:cNvPicPr>
            <a:picLocks noChangeAspect="1"/>
          </p:cNvPicPr>
          <p:nvPr/>
        </p:nvPicPr>
        <p:blipFill>
          <a:blip r:embed="rId3"/>
          <a:stretch>
            <a:fillRect/>
          </a:stretch>
        </p:blipFill>
        <p:spPr>
          <a:xfrm>
            <a:off x="4571999" y="985133"/>
            <a:ext cx="4439262" cy="4739352"/>
          </a:xfrm>
          <a:prstGeom prst="rect">
            <a:avLst/>
          </a:prstGeom>
        </p:spPr>
      </p:pic>
      <p:sp>
        <p:nvSpPr>
          <p:cNvPr id="5" name="Text Placeholder 4">
            <a:extLst>
              <a:ext uri="{FF2B5EF4-FFF2-40B4-BE49-F238E27FC236}">
                <a16:creationId xmlns:a16="http://schemas.microsoft.com/office/drawing/2014/main" id="{6032699D-37D8-1F7C-BE6D-5E609CD29AA9}"/>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91982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A01C-B1C8-44D6-92A7-D829C51435E7}"/>
              </a:ext>
            </a:extLst>
          </p:cNvPr>
          <p:cNvSpPr>
            <a:spLocks noGrp="1"/>
          </p:cNvSpPr>
          <p:nvPr>
            <p:ph type="title"/>
          </p:nvPr>
        </p:nvSpPr>
        <p:spPr>
          <a:xfrm>
            <a:off x="457200" y="269175"/>
            <a:ext cx="8229600" cy="866503"/>
          </a:xfrm>
        </p:spPr>
        <p:txBody>
          <a:bodyPr/>
          <a:lstStyle/>
          <a:p>
            <a:br>
              <a:rPr lang="en-US" sz="3600" dirty="0"/>
            </a:br>
            <a:r>
              <a:rPr lang="en-US" sz="3600" dirty="0"/>
              <a:t>Comparison of Distribution and Transmission Systems</a:t>
            </a:r>
            <a:br>
              <a:rPr lang="en-US" sz="3600" dirty="0"/>
            </a:br>
            <a:endParaRPr lang="en-US" sz="3600" dirty="0"/>
          </a:p>
        </p:txBody>
      </p:sp>
      <p:sp>
        <p:nvSpPr>
          <p:cNvPr id="4" name="Slide Number Placeholder 3">
            <a:extLst>
              <a:ext uri="{FF2B5EF4-FFF2-40B4-BE49-F238E27FC236}">
                <a16:creationId xmlns:a16="http://schemas.microsoft.com/office/drawing/2014/main" id="{9DA65EEC-E801-4C51-AB9D-C02F38AFF1BC}"/>
              </a:ext>
            </a:extLst>
          </p:cNvPr>
          <p:cNvSpPr>
            <a:spLocks noGrp="1"/>
          </p:cNvSpPr>
          <p:nvPr>
            <p:ph type="sldNum" sz="quarter" idx="12"/>
          </p:nvPr>
        </p:nvSpPr>
        <p:spPr/>
        <p:txBody>
          <a:bodyPr/>
          <a:lstStyle/>
          <a:p>
            <a:fld id="{98783A6C-F2E5-470E-8F07-6DF2D28172F3}" type="slidenum">
              <a:rPr lang="en-US" smtClean="0"/>
              <a:t>5</a:t>
            </a:fld>
            <a:endParaRPr lang="en-US"/>
          </a:p>
        </p:txBody>
      </p:sp>
      <p:pic>
        <p:nvPicPr>
          <p:cNvPr id="14" name="Picture 13">
            <a:extLst>
              <a:ext uri="{FF2B5EF4-FFF2-40B4-BE49-F238E27FC236}">
                <a16:creationId xmlns:a16="http://schemas.microsoft.com/office/drawing/2014/main" id="{7037CD5F-7168-4E07-B21C-DB50B130A2F3}"/>
              </a:ext>
            </a:extLst>
          </p:cNvPr>
          <p:cNvPicPr>
            <a:picLocks noChangeAspect="1"/>
          </p:cNvPicPr>
          <p:nvPr/>
        </p:nvPicPr>
        <p:blipFill>
          <a:blip r:embed="rId2"/>
          <a:stretch>
            <a:fillRect/>
          </a:stretch>
        </p:blipFill>
        <p:spPr>
          <a:xfrm>
            <a:off x="1048521" y="1570672"/>
            <a:ext cx="7212830" cy="3716655"/>
          </a:xfrm>
          <a:prstGeom prst="rect">
            <a:avLst/>
          </a:prstGeom>
        </p:spPr>
      </p:pic>
      <p:sp>
        <p:nvSpPr>
          <p:cNvPr id="3" name="Text Placeholder 4">
            <a:extLst>
              <a:ext uri="{FF2B5EF4-FFF2-40B4-BE49-F238E27FC236}">
                <a16:creationId xmlns:a16="http://schemas.microsoft.com/office/drawing/2014/main" id="{363411F7-BB0E-0185-FE79-76454689466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597161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28FBE-0F38-4A60-BB12-D9B98BB28714}"/>
              </a:ext>
            </a:extLst>
          </p:cNvPr>
          <p:cNvSpPr>
            <a:spLocks noGrp="1"/>
          </p:cNvSpPr>
          <p:nvPr>
            <p:ph type="title"/>
          </p:nvPr>
        </p:nvSpPr>
        <p:spPr/>
        <p:txBody>
          <a:bodyPr/>
          <a:lstStyle/>
          <a:p>
            <a:r>
              <a:rPr lang="en-US" sz="3600" dirty="0">
                <a:latin typeface="Calibri" panose="020F0502020204030204" pitchFamily="34" charset="0"/>
                <a:cs typeface="Calibri" panose="020F0502020204030204" pitchFamily="34" charset="0"/>
              </a:rPr>
              <a:t>Layout of a Typical Distribution System</a:t>
            </a:r>
          </a:p>
        </p:txBody>
      </p:sp>
      <p:sp>
        <p:nvSpPr>
          <p:cNvPr id="5" name="Slide Number Placeholder 4">
            <a:extLst>
              <a:ext uri="{FF2B5EF4-FFF2-40B4-BE49-F238E27FC236}">
                <a16:creationId xmlns:a16="http://schemas.microsoft.com/office/drawing/2014/main" id="{C60389FF-00F5-4916-9B72-F91DBAAD22DF}"/>
              </a:ext>
            </a:extLst>
          </p:cNvPr>
          <p:cNvSpPr>
            <a:spLocks noGrp="1"/>
          </p:cNvSpPr>
          <p:nvPr>
            <p:ph type="sldNum" sz="quarter" idx="12"/>
          </p:nvPr>
        </p:nvSpPr>
        <p:spPr/>
        <p:txBody>
          <a:bodyPr/>
          <a:lstStyle/>
          <a:p>
            <a:fld id="{98783A6C-F2E5-470E-8F07-6DF2D28172F3}" type="slidenum">
              <a:rPr lang="en-US" smtClean="0"/>
              <a:t>6</a:t>
            </a:fld>
            <a:endParaRPr lang="en-US"/>
          </a:p>
        </p:txBody>
      </p:sp>
      <p:pic>
        <p:nvPicPr>
          <p:cNvPr id="11" name="Picture 10">
            <a:extLst>
              <a:ext uri="{FF2B5EF4-FFF2-40B4-BE49-F238E27FC236}">
                <a16:creationId xmlns:a16="http://schemas.microsoft.com/office/drawing/2014/main" id="{9379AFB6-1B0E-401C-B1F7-9C4A69555D5B}"/>
              </a:ext>
            </a:extLst>
          </p:cNvPr>
          <p:cNvPicPr>
            <a:picLocks noChangeAspect="1"/>
          </p:cNvPicPr>
          <p:nvPr/>
        </p:nvPicPr>
        <p:blipFill>
          <a:blip r:embed="rId2"/>
          <a:stretch>
            <a:fillRect/>
          </a:stretch>
        </p:blipFill>
        <p:spPr>
          <a:xfrm>
            <a:off x="1703095" y="926777"/>
            <a:ext cx="5737810" cy="5153352"/>
          </a:xfrm>
          <a:prstGeom prst="rect">
            <a:avLst/>
          </a:prstGeom>
        </p:spPr>
      </p:pic>
      <p:sp>
        <p:nvSpPr>
          <p:cNvPr id="3" name="Text Placeholder 4">
            <a:extLst>
              <a:ext uri="{FF2B5EF4-FFF2-40B4-BE49-F238E27FC236}">
                <a16:creationId xmlns:a16="http://schemas.microsoft.com/office/drawing/2014/main" id="{92378ADF-DEA5-6221-4F60-5074A3C1123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984744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25C3-070D-4992-A122-DE4E469B7568}"/>
              </a:ext>
            </a:extLst>
          </p:cNvPr>
          <p:cNvSpPr>
            <a:spLocks noGrp="1"/>
          </p:cNvSpPr>
          <p:nvPr>
            <p:ph type="title"/>
          </p:nvPr>
        </p:nvSpPr>
        <p:spPr>
          <a:xfrm>
            <a:off x="445770" y="152400"/>
            <a:ext cx="8229600" cy="866503"/>
          </a:xfrm>
        </p:spPr>
        <p:txBody>
          <a:bodyPr/>
          <a:lstStyle/>
          <a:p>
            <a:r>
              <a:rPr lang="en-US" sz="3600" dirty="0">
                <a:latin typeface="Calibri" panose="020F0502020204030204" pitchFamily="34" charset="0"/>
                <a:cs typeface="Calibri" panose="020F0502020204030204" pitchFamily="34" charset="0"/>
              </a:rPr>
              <a:t>Distribution System Devices</a:t>
            </a:r>
          </a:p>
        </p:txBody>
      </p:sp>
      <p:sp>
        <p:nvSpPr>
          <p:cNvPr id="3" name="Content Placeholder 2">
            <a:extLst>
              <a:ext uri="{FF2B5EF4-FFF2-40B4-BE49-F238E27FC236}">
                <a16:creationId xmlns:a16="http://schemas.microsoft.com/office/drawing/2014/main" id="{596521D9-C114-4231-8326-666B058F6264}"/>
              </a:ext>
            </a:extLst>
          </p:cNvPr>
          <p:cNvSpPr>
            <a:spLocks noGrp="1"/>
          </p:cNvSpPr>
          <p:nvPr>
            <p:ph idx="1"/>
          </p:nvPr>
        </p:nvSpPr>
        <p:spPr>
          <a:xfrm>
            <a:off x="342900" y="907835"/>
            <a:ext cx="8229600" cy="866504"/>
          </a:xfrm>
        </p:spPr>
        <p:txBody>
          <a:bodyPr/>
          <a:lstStyle/>
          <a:p>
            <a:pPr marL="0" indent="0" algn="just">
              <a:buNone/>
            </a:pPr>
            <a:r>
              <a:rPr lang="en-US" sz="2000" dirty="0">
                <a:solidFill>
                  <a:schemeClr val="tx1"/>
                </a:solidFill>
                <a:effectLst/>
                <a:latin typeface="Calibri" panose="020F0502020204030204" pitchFamily="34" charset="0"/>
                <a:cs typeface="Calibri" panose="020F0502020204030204" pitchFamily="34" charset="0"/>
              </a:rPr>
              <a:t>Distribution systems have a variety of devices from the substation to customer service entrances, including:</a:t>
            </a:r>
          </a:p>
        </p:txBody>
      </p:sp>
      <p:sp>
        <p:nvSpPr>
          <p:cNvPr id="7" name="Slide Number Placeholder 6">
            <a:extLst>
              <a:ext uri="{FF2B5EF4-FFF2-40B4-BE49-F238E27FC236}">
                <a16:creationId xmlns:a16="http://schemas.microsoft.com/office/drawing/2014/main" id="{8AC59342-EDAE-41FF-B9BE-B4F176E7DD59}"/>
              </a:ext>
            </a:extLst>
          </p:cNvPr>
          <p:cNvSpPr>
            <a:spLocks noGrp="1"/>
          </p:cNvSpPr>
          <p:nvPr>
            <p:ph type="sldNum" sz="quarter" idx="12"/>
          </p:nvPr>
        </p:nvSpPr>
        <p:spPr/>
        <p:txBody>
          <a:bodyPr/>
          <a:lstStyle/>
          <a:p>
            <a:fld id="{98783A6C-F2E5-470E-8F07-6DF2D28172F3}" type="slidenum">
              <a:rPr lang="en-US" smtClean="0">
                <a:latin typeface="Calibri" panose="020F0502020204030204" pitchFamily="34" charset="0"/>
                <a:cs typeface="Calibri" panose="020F0502020204030204" pitchFamily="34" charset="0"/>
              </a:rPr>
              <a:t>7</a:t>
            </a:fld>
            <a:endParaRPr lang="en-US">
              <a:latin typeface="Calibri" panose="020F0502020204030204" pitchFamily="34" charset="0"/>
              <a:cs typeface="Calibri" panose="020F0502020204030204" pitchFamily="34" charset="0"/>
            </a:endParaRPr>
          </a:p>
        </p:txBody>
      </p:sp>
      <p:graphicFrame>
        <p:nvGraphicFramePr>
          <p:cNvPr id="8" name="Diagram 7">
            <a:extLst>
              <a:ext uri="{FF2B5EF4-FFF2-40B4-BE49-F238E27FC236}">
                <a16:creationId xmlns:a16="http://schemas.microsoft.com/office/drawing/2014/main" id="{EFF38B5A-6F8A-4DE9-B3B0-1F36E1EEB603}"/>
              </a:ext>
            </a:extLst>
          </p:cNvPr>
          <p:cNvGraphicFramePr/>
          <p:nvPr>
            <p:extLst>
              <p:ext uri="{D42A27DB-BD31-4B8C-83A1-F6EECF244321}">
                <p14:modId xmlns:p14="http://schemas.microsoft.com/office/powerpoint/2010/main" val="2433414862"/>
              </p:ext>
            </p:extLst>
          </p:nvPr>
        </p:nvGraphicFramePr>
        <p:xfrm>
          <a:off x="342900" y="1625956"/>
          <a:ext cx="8343900" cy="4134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4">
            <a:extLst>
              <a:ext uri="{FF2B5EF4-FFF2-40B4-BE49-F238E27FC236}">
                <a16:creationId xmlns:a16="http://schemas.microsoft.com/office/drawing/2014/main" id="{E44D1523-7656-8098-8209-77078DC1278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8325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F207-1B4F-462A-BBC1-BCC34CC318AE}"/>
              </a:ext>
            </a:extLst>
          </p:cNvPr>
          <p:cNvSpPr>
            <a:spLocks noGrp="1"/>
          </p:cNvSpPr>
          <p:nvPr>
            <p:ph type="title"/>
          </p:nvPr>
        </p:nvSpPr>
        <p:spPr/>
        <p:txBody>
          <a:bodyPr/>
          <a:lstStyle/>
          <a:p>
            <a:r>
              <a:rPr lang="en-US" sz="3600" dirty="0">
                <a:latin typeface="Calibri" panose="020F0502020204030204" pitchFamily="34" charset="0"/>
                <a:cs typeface="Calibri" panose="020F0502020204030204" pitchFamily="34" charset="0"/>
              </a:rPr>
              <a:t>1. Substation Devices</a:t>
            </a:r>
          </a:p>
        </p:txBody>
      </p:sp>
      <p:sp>
        <p:nvSpPr>
          <p:cNvPr id="3" name="Content Placeholder 2">
            <a:extLst>
              <a:ext uri="{FF2B5EF4-FFF2-40B4-BE49-F238E27FC236}">
                <a16:creationId xmlns:a16="http://schemas.microsoft.com/office/drawing/2014/main" id="{40E1A91F-9E20-44E4-AA55-18676D9DC0D1}"/>
              </a:ext>
            </a:extLst>
          </p:cNvPr>
          <p:cNvSpPr>
            <a:spLocks noGrp="1"/>
          </p:cNvSpPr>
          <p:nvPr>
            <p:ph idx="1"/>
          </p:nvPr>
        </p:nvSpPr>
        <p:spPr>
          <a:xfrm>
            <a:off x="457200" y="1066803"/>
            <a:ext cx="8229600" cy="4648202"/>
          </a:xfrm>
        </p:spPr>
        <p:txBody>
          <a:bodyPr>
            <a:noAutofit/>
          </a:bodyPr>
          <a:lstStyle/>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Distribution substations are the link between the transmission system and the distribution system.</a:t>
            </a:r>
          </a:p>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Distribution substations can be located on the periphery or inside cities, and may be part of a large transmission substation.</a:t>
            </a:r>
          </a:p>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Modern distribution substations are typically gas-insulated, with sulfur hexafluoride (SF6) being the most common gas used.</a:t>
            </a:r>
          </a:p>
          <a:p>
            <a:pPr algn="just">
              <a:spcAft>
                <a:spcPts val="60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However, there are some environmental concerns associated with SF6, leading researchers to look for alternatives.</a:t>
            </a:r>
          </a:p>
          <a:p>
            <a:pPr algn="just">
              <a:spcAft>
                <a:spcPts val="600"/>
              </a:spcAft>
            </a:pPr>
            <a:endParaRPr lang="en-US" sz="24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0078DDA6-7B99-4098-96C7-3B58EB371A1C}"/>
              </a:ext>
            </a:extLst>
          </p:cNvPr>
          <p:cNvSpPr>
            <a:spLocks noGrp="1"/>
          </p:cNvSpPr>
          <p:nvPr>
            <p:ph type="sldNum" sz="quarter" idx="12"/>
          </p:nvPr>
        </p:nvSpPr>
        <p:spPr/>
        <p:txBody>
          <a:bodyPr/>
          <a:lstStyle/>
          <a:p>
            <a:fld id="{98783A6C-F2E5-470E-8F07-6DF2D28172F3}" type="slidenum">
              <a:rPr lang="en-US" smtClean="0"/>
              <a:t>8</a:t>
            </a:fld>
            <a:endParaRPr lang="en-US"/>
          </a:p>
        </p:txBody>
      </p:sp>
      <p:sp>
        <p:nvSpPr>
          <p:cNvPr id="4" name="Text Placeholder 4">
            <a:extLst>
              <a:ext uri="{FF2B5EF4-FFF2-40B4-BE49-F238E27FC236}">
                <a16:creationId xmlns:a16="http://schemas.microsoft.com/office/drawing/2014/main" id="{1C4E3354-DBC1-B68E-0C02-2B5ECA223D3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28564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F207-1B4F-462A-BBC1-BCC34CC318AE}"/>
              </a:ext>
            </a:extLst>
          </p:cNvPr>
          <p:cNvSpPr>
            <a:spLocks noGrp="1"/>
          </p:cNvSpPr>
          <p:nvPr>
            <p:ph type="title"/>
          </p:nvPr>
        </p:nvSpPr>
        <p:spPr/>
        <p:txBody>
          <a:bodyPr/>
          <a:lstStyle/>
          <a:p>
            <a:r>
              <a:rPr lang="en-US" sz="3600" dirty="0">
                <a:latin typeface="Calibri" panose="020F0502020204030204" pitchFamily="34" charset="0"/>
                <a:cs typeface="Calibri" panose="020F0502020204030204" pitchFamily="34" charset="0"/>
              </a:rPr>
              <a:t>1. Substation Devices</a:t>
            </a:r>
          </a:p>
        </p:txBody>
      </p:sp>
      <p:sp>
        <p:nvSpPr>
          <p:cNvPr id="7" name="Slide Number Placeholder 6">
            <a:extLst>
              <a:ext uri="{FF2B5EF4-FFF2-40B4-BE49-F238E27FC236}">
                <a16:creationId xmlns:a16="http://schemas.microsoft.com/office/drawing/2014/main" id="{0078DDA6-7B99-4098-96C7-3B58EB371A1C}"/>
              </a:ext>
            </a:extLst>
          </p:cNvPr>
          <p:cNvSpPr>
            <a:spLocks noGrp="1"/>
          </p:cNvSpPr>
          <p:nvPr>
            <p:ph type="sldNum" sz="quarter" idx="12"/>
          </p:nvPr>
        </p:nvSpPr>
        <p:spPr/>
        <p:txBody>
          <a:bodyPr/>
          <a:lstStyle/>
          <a:p>
            <a:fld id="{98783A6C-F2E5-470E-8F07-6DF2D28172F3}" type="slidenum">
              <a:rPr lang="en-US" smtClean="0"/>
              <a:t>9</a:t>
            </a:fld>
            <a:endParaRPr lang="en-US"/>
          </a:p>
        </p:txBody>
      </p:sp>
      <p:sp>
        <p:nvSpPr>
          <p:cNvPr id="6" name="Content Placeholder 5">
            <a:extLst>
              <a:ext uri="{FF2B5EF4-FFF2-40B4-BE49-F238E27FC236}">
                <a16:creationId xmlns:a16="http://schemas.microsoft.com/office/drawing/2014/main" id="{53C050EA-8A1B-4A16-B30C-BE1518326985}"/>
              </a:ext>
            </a:extLst>
          </p:cNvPr>
          <p:cNvSpPr>
            <a:spLocks noGrp="1"/>
          </p:cNvSpPr>
          <p:nvPr>
            <p:ph idx="1"/>
          </p:nvPr>
        </p:nvSpPr>
        <p:spPr>
          <a:xfrm>
            <a:off x="457200" y="4086594"/>
            <a:ext cx="8445500" cy="977663"/>
          </a:xfrm>
        </p:spPr>
        <p:txBody>
          <a:bodyPr/>
          <a:lstStyle/>
          <a:p>
            <a:pPr marL="0" indent="0" algn="ctr">
              <a:spcAft>
                <a:spcPts val="600"/>
              </a:spcAft>
              <a:buNone/>
            </a:pPr>
            <a:r>
              <a:rPr lang="en-US" sz="2000" dirty="0">
                <a:solidFill>
                  <a:schemeClr val="tx1"/>
                </a:solidFill>
                <a:latin typeface="Calibri" panose="020F0502020204030204" pitchFamily="34" charset="0"/>
                <a:cs typeface="Calibri" panose="020F0502020204030204" pitchFamily="34" charset="0"/>
              </a:rPr>
              <a:t>The right side of figure shows the 115 kV side with incoming feeder, switching equipment, and busbars, while the left side shows the 12.47 kV side with a power transformer in the middle.</a:t>
            </a:r>
          </a:p>
          <a:p>
            <a:endParaRPr lang="en-US" sz="2000" dirty="0">
              <a:solidFill>
                <a:schemeClr val="tx1"/>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00B01DE5-B895-4261-9826-4ABB30DA5C52}"/>
              </a:ext>
            </a:extLst>
          </p:cNvPr>
          <p:cNvPicPr>
            <a:picLocks noChangeAspect="1"/>
          </p:cNvPicPr>
          <p:nvPr/>
        </p:nvPicPr>
        <p:blipFill>
          <a:blip r:embed="rId3"/>
          <a:stretch>
            <a:fillRect/>
          </a:stretch>
        </p:blipFill>
        <p:spPr>
          <a:xfrm>
            <a:off x="0" y="973968"/>
            <a:ext cx="9144000" cy="2823569"/>
          </a:xfrm>
          <a:prstGeom prst="rect">
            <a:avLst/>
          </a:prstGeom>
        </p:spPr>
      </p:pic>
      <p:sp>
        <p:nvSpPr>
          <p:cNvPr id="3" name="Text Placeholder 4">
            <a:extLst>
              <a:ext uri="{FF2B5EF4-FFF2-40B4-BE49-F238E27FC236}">
                <a16:creationId xmlns:a16="http://schemas.microsoft.com/office/drawing/2014/main" id="{B78A7A8D-9891-84C8-3091-00946DC0B3C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843687901"/>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2082</TotalTime>
  <Words>2188</Words>
  <Application>Microsoft Macintosh PowerPoint</Application>
  <PresentationFormat>On-screen Show (4:3)</PresentationFormat>
  <Paragraphs>190</Paragraphs>
  <Slides>26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Univers 65</vt:lpstr>
      <vt:lpstr>Univers 67 CondensedBold</vt:lpstr>
      <vt:lpstr>Arial</vt:lpstr>
      <vt:lpstr>Calibri</vt:lpstr>
      <vt:lpstr>Courier New</vt:lpstr>
      <vt:lpstr>Times</vt:lpstr>
      <vt:lpstr>Times New Roman</vt:lpstr>
      <vt:lpstr>PowerPoint</vt:lpstr>
      <vt:lpstr>Introduction to  Distribution Systems </vt:lpstr>
      <vt:lpstr>Introduction to Energy Distribution Systems</vt:lpstr>
      <vt:lpstr>The Electric Power System</vt:lpstr>
      <vt:lpstr>The Electric Power System</vt:lpstr>
      <vt:lpstr> Comparison of Distribution and Transmission Systems </vt:lpstr>
      <vt:lpstr>Layout of a Typical Distribution System</vt:lpstr>
      <vt:lpstr>Distribution System Devices</vt:lpstr>
      <vt:lpstr>1. Substation Devices</vt:lpstr>
      <vt:lpstr>1. Substation Devices</vt:lpstr>
      <vt:lpstr>1.1 Power Transformers</vt:lpstr>
      <vt:lpstr>1.2 Switchgear</vt:lpstr>
      <vt:lpstr>1.3 Compensating Device</vt:lpstr>
      <vt:lpstr>1.4 Protection Equipment</vt:lpstr>
      <vt:lpstr>1.5 Control and Monitoring Devices</vt:lpstr>
      <vt:lpstr>2. Primary System Components</vt:lpstr>
      <vt:lpstr>2.1 Feeders and Laterals</vt:lpstr>
      <vt:lpstr>2.2 Switches</vt:lpstr>
      <vt:lpstr>2.2 Switches</vt:lpstr>
      <vt:lpstr>2.3 Compensating Devices</vt:lpstr>
      <vt:lpstr>2.4 Protection Equipment</vt:lpstr>
      <vt:lpstr>2.4 Protection Equipment</vt:lpstr>
      <vt:lpstr>2.5 Control and Monitoring Devices</vt:lpstr>
      <vt:lpstr>2.6 Distribution Transformers</vt:lpstr>
      <vt:lpstr>Types of Primary Systems</vt:lpstr>
      <vt:lpstr>3. Secondary System Components</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453 </dc:title>
  <dc:creator>Tiwari, Prashant [E CPE]</dc:creator>
  <cp:lastModifiedBy>Wang, Zhaoyu [E CPE]</cp:lastModifiedBy>
  <cp:revision>51</cp:revision>
  <dcterms:created xsi:type="dcterms:W3CDTF">2022-12-20T23:57:39Z</dcterms:created>
  <dcterms:modified xsi:type="dcterms:W3CDTF">2023-08-20T18:54:05Z</dcterms:modified>
</cp:coreProperties>
</file>